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3ACB6-21E8-4669-B012-BAB29FF64AFA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8E447-39A3-4B63-97D2-24EEEDDA9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46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8E447-39A3-4B63-97D2-24EEEDDA907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2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34412" y="2927042"/>
            <a:ext cx="6743065" cy="568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580605" y="2473818"/>
            <a:ext cx="5879465" cy="671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14ED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306375"/>
            <a:ext cx="7881337" cy="198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953745" y="0"/>
            <a:ext cx="8334253" cy="308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35853" y="2356214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19" h="807719">
                <a:moveTo>
                  <a:pt x="807406" y="807180"/>
                </a:moveTo>
                <a:lnTo>
                  <a:pt x="0" y="0"/>
                </a:lnTo>
                <a:lnTo>
                  <a:pt x="807406" y="0"/>
                </a:lnTo>
                <a:lnTo>
                  <a:pt x="807406" y="80718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5853" y="335785"/>
            <a:ext cx="6239510" cy="2129155"/>
          </a:xfrm>
          <a:custGeom>
            <a:avLst/>
            <a:gdLst/>
            <a:ahLst/>
            <a:cxnLst/>
            <a:rect l="l" t="t" r="r" b="b"/>
            <a:pathLst>
              <a:path w="6239509" h="2129155">
                <a:moveTo>
                  <a:pt x="5351393" y="2128921"/>
                </a:moveTo>
                <a:lnTo>
                  <a:pt x="121325" y="2128921"/>
                </a:lnTo>
                <a:lnTo>
                  <a:pt x="74098" y="2119387"/>
                </a:lnTo>
                <a:lnTo>
                  <a:pt x="35534" y="2093389"/>
                </a:lnTo>
                <a:lnTo>
                  <a:pt x="9533" y="2054830"/>
                </a:lnTo>
                <a:lnTo>
                  <a:pt x="0" y="2007615"/>
                </a:lnTo>
                <a:lnTo>
                  <a:pt x="0" y="714506"/>
                </a:lnTo>
                <a:lnTo>
                  <a:pt x="1648" y="665586"/>
                </a:lnTo>
                <a:lnTo>
                  <a:pt x="6524" y="617551"/>
                </a:lnTo>
                <a:lnTo>
                  <a:pt x="14520" y="570507"/>
                </a:lnTo>
                <a:lnTo>
                  <a:pt x="25529" y="524560"/>
                </a:lnTo>
                <a:lnTo>
                  <a:pt x="39446" y="479818"/>
                </a:lnTo>
                <a:lnTo>
                  <a:pt x="56164" y="436386"/>
                </a:lnTo>
                <a:lnTo>
                  <a:pt x="75576" y="394371"/>
                </a:lnTo>
                <a:lnTo>
                  <a:pt x="97577" y="353879"/>
                </a:lnTo>
                <a:lnTo>
                  <a:pt x="122059" y="315017"/>
                </a:lnTo>
                <a:lnTo>
                  <a:pt x="148916" y="277891"/>
                </a:lnTo>
                <a:lnTo>
                  <a:pt x="178042" y="242607"/>
                </a:lnTo>
                <a:lnTo>
                  <a:pt x="209331" y="209272"/>
                </a:lnTo>
                <a:lnTo>
                  <a:pt x="242675" y="177992"/>
                </a:lnTo>
                <a:lnTo>
                  <a:pt x="277968" y="148875"/>
                </a:lnTo>
                <a:lnTo>
                  <a:pt x="315105" y="122025"/>
                </a:lnTo>
                <a:lnTo>
                  <a:pt x="353978" y="97550"/>
                </a:lnTo>
                <a:lnTo>
                  <a:pt x="394481" y="75555"/>
                </a:lnTo>
                <a:lnTo>
                  <a:pt x="436508" y="56148"/>
                </a:lnTo>
                <a:lnTo>
                  <a:pt x="479952" y="39435"/>
                </a:lnTo>
                <a:lnTo>
                  <a:pt x="524707" y="25522"/>
                </a:lnTo>
                <a:lnTo>
                  <a:pt x="570667" y="14516"/>
                </a:lnTo>
                <a:lnTo>
                  <a:pt x="617724" y="6522"/>
                </a:lnTo>
                <a:lnTo>
                  <a:pt x="665772" y="1648"/>
                </a:lnTo>
                <a:lnTo>
                  <a:pt x="714706" y="0"/>
                </a:lnTo>
                <a:lnTo>
                  <a:pt x="5351393" y="0"/>
                </a:lnTo>
                <a:lnTo>
                  <a:pt x="5400092" y="1312"/>
                </a:lnTo>
                <a:lnTo>
                  <a:pt x="5448104" y="5206"/>
                </a:lnTo>
                <a:lnTo>
                  <a:pt x="5495363" y="11613"/>
                </a:lnTo>
                <a:lnTo>
                  <a:pt x="5541800" y="20466"/>
                </a:lnTo>
                <a:lnTo>
                  <a:pt x="5587347" y="31696"/>
                </a:lnTo>
                <a:lnTo>
                  <a:pt x="5631937" y="45237"/>
                </a:lnTo>
                <a:lnTo>
                  <a:pt x="5675502" y="61020"/>
                </a:lnTo>
                <a:lnTo>
                  <a:pt x="5717975" y="78978"/>
                </a:lnTo>
                <a:lnTo>
                  <a:pt x="5759287" y="99043"/>
                </a:lnTo>
                <a:lnTo>
                  <a:pt x="5799372" y="121148"/>
                </a:lnTo>
                <a:lnTo>
                  <a:pt x="5838161" y="145224"/>
                </a:lnTo>
                <a:lnTo>
                  <a:pt x="5875586" y="171205"/>
                </a:lnTo>
                <a:lnTo>
                  <a:pt x="5911581" y="199022"/>
                </a:lnTo>
                <a:lnTo>
                  <a:pt x="5946077" y="228608"/>
                </a:lnTo>
                <a:lnTo>
                  <a:pt x="5979007" y="259895"/>
                </a:lnTo>
                <a:lnTo>
                  <a:pt x="6010303" y="292816"/>
                </a:lnTo>
                <a:lnTo>
                  <a:pt x="6039897" y="327302"/>
                </a:lnTo>
                <a:lnTo>
                  <a:pt x="6067721" y="363287"/>
                </a:lnTo>
                <a:lnTo>
                  <a:pt x="6093709" y="400702"/>
                </a:lnTo>
                <a:lnTo>
                  <a:pt x="6117792" y="439480"/>
                </a:lnTo>
                <a:lnTo>
                  <a:pt x="6139903" y="479554"/>
                </a:lnTo>
                <a:lnTo>
                  <a:pt x="6159973" y="520854"/>
                </a:lnTo>
                <a:lnTo>
                  <a:pt x="6177936" y="563315"/>
                </a:lnTo>
                <a:lnTo>
                  <a:pt x="6193723" y="606868"/>
                </a:lnTo>
                <a:lnTo>
                  <a:pt x="6207267" y="651445"/>
                </a:lnTo>
                <a:lnTo>
                  <a:pt x="6218500" y="696979"/>
                </a:lnTo>
                <a:lnTo>
                  <a:pt x="6227355" y="743402"/>
                </a:lnTo>
                <a:lnTo>
                  <a:pt x="6233764" y="790647"/>
                </a:lnTo>
                <a:lnTo>
                  <a:pt x="6237659" y="838646"/>
                </a:lnTo>
                <a:lnTo>
                  <a:pt x="6238972" y="887331"/>
                </a:lnTo>
                <a:lnTo>
                  <a:pt x="6238972" y="1241574"/>
                </a:lnTo>
                <a:lnTo>
                  <a:pt x="6237659" y="1290261"/>
                </a:lnTo>
                <a:lnTo>
                  <a:pt x="6233764" y="1338261"/>
                </a:lnTo>
                <a:lnTo>
                  <a:pt x="6227355" y="1385508"/>
                </a:lnTo>
                <a:lnTo>
                  <a:pt x="6218500" y="1431932"/>
                </a:lnTo>
                <a:lnTo>
                  <a:pt x="6207267" y="1477468"/>
                </a:lnTo>
                <a:lnTo>
                  <a:pt x="6193723" y="1522046"/>
                </a:lnTo>
                <a:lnTo>
                  <a:pt x="6177936" y="1565600"/>
                </a:lnTo>
                <a:lnTo>
                  <a:pt x="6159973" y="1608062"/>
                </a:lnTo>
                <a:lnTo>
                  <a:pt x="6139903" y="1649363"/>
                </a:lnTo>
                <a:lnTo>
                  <a:pt x="6117792" y="1689437"/>
                </a:lnTo>
                <a:lnTo>
                  <a:pt x="6093709" y="1728216"/>
                </a:lnTo>
                <a:lnTo>
                  <a:pt x="6067721" y="1765632"/>
                </a:lnTo>
                <a:lnTo>
                  <a:pt x="6039897" y="1801617"/>
                </a:lnTo>
                <a:lnTo>
                  <a:pt x="6010303" y="1836104"/>
                </a:lnTo>
                <a:lnTo>
                  <a:pt x="5979007" y="1869025"/>
                </a:lnTo>
                <a:lnTo>
                  <a:pt x="5946077" y="1900312"/>
                </a:lnTo>
                <a:lnTo>
                  <a:pt x="5911581" y="1929898"/>
                </a:lnTo>
                <a:lnTo>
                  <a:pt x="5875586" y="1957716"/>
                </a:lnTo>
                <a:lnTo>
                  <a:pt x="5838161" y="1983697"/>
                </a:lnTo>
                <a:lnTo>
                  <a:pt x="5799372" y="2007773"/>
                </a:lnTo>
                <a:lnTo>
                  <a:pt x="5759287" y="2029878"/>
                </a:lnTo>
                <a:lnTo>
                  <a:pt x="5717975" y="2049943"/>
                </a:lnTo>
                <a:lnTo>
                  <a:pt x="5675502" y="2067901"/>
                </a:lnTo>
                <a:lnTo>
                  <a:pt x="5631937" y="2083684"/>
                </a:lnTo>
                <a:lnTo>
                  <a:pt x="5587347" y="2097224"/>
                </a:lnTo>
                <a:lnTo>
                  <a:pt x="5541800" y="2108455"/>
                </a:lnTo>
                <a:lnTo>
                  <a:pt x="5495363" y="2117307"/>
                </a:lnTo>
                <a:lnTo>
                  <a:pt x="5448104" y="2123714"/>
                </a:lnTo>
                <a:lnTo>
                  <a:pt x="5400092" y="2127608"/>
                </a:lnTo>
                <a:lnTo>
                  <a:pt x="5351393" y="2128921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966125" y="3162665"/>
            <a:ext cx="7210409" cy="502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162665"/>
            <a:ext cx="7781909" cy="4991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246652" y="4412719"/>
            <a:ext cx="3468370" cy="1457325"/>
          </a:xfrm>
          <a:custGeom>
            <a:avLst/>
            <a:gdLst/>
            <a:ahLst/>
            <a:cxnLst/>
            <a:rect l="l" t="t" r="r" b="b"/>
            <a:pathLst>
              <a:path w="3468370" h="1457325">
                <a:moveTo>
                  <a:pt x="2737722" y="1457324"/>
                </a:moveTo>
                <a:lnTo>
                  <a:pt x="2737722" y="910827"/>
                </a:lnTo>
                <a:lnTo>
                  <a:pt x="0" y="910827"/>
                </a:lnTo>
                <a:lnTo>
                  <a:pt x="0" y="546496"/>
                </a:lnTo>
                <a:lnTo>
                  <a:pt x="2737722" y="546496"/>
                </a:lnTo>
                <a:lnTo>
                  <a:pt x="2737722" y="0"/>
                </a:lnTo>
                <a:lnTo>
                  <a:pt x="3467782" y="728662"/>
                </a:lnTo>
                <a:lnTo>
                  <a:pt x="2737722" y="1457324"/>
                </a:lnTo>
                <a:close/>
              </a:path>
            </a:pathLst>
          </a:custGeom>
          <a:solidFill>
            <a:srgbClr val="298F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3344" y="760799"/>
            <a:ext cx="12541310" cy="159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23874" y="2664734"/>
            <a:ext cx="15240250" cy="6236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70" cy="10286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25094" y="6682930"/>
              <a:ext cx="7293993" cy="11886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2307" y="8197809"/>
              <a:ext cx="9051475" cy="2000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74" y="545628"/>
              <a:ext cx="1504949" cy="1504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4374" y="791668"/>
            <a:ext cx="2543175" cy="9969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840"/>
              </a:spcBef>
            </a:pPr>
            <a:r>
              <a:rPr sz="3500" spc="-665" dirty="0"/>
              <a:t>IIIT  </a:t>
            </a:r>
            <a:r>
              <a:rPr sz="3500" spc="-229" dirty="0"/>
              <a:t>D</a:t>
            </a:r>
            <a:r>
              <a:rPr sz="3500" spc="-185" dirty="0"/>
              <a:t>H</a:t>
            </a:r>
            <a:r>
              <a:rPr sz="3500" spc="-30" dirty="0"/>
              <a:t>A</a:t>
            </a:r>
            <a:r>
              <a:rPr sz="3500" spc="-210" dirty="0"/>
              <a:t>R</a:t>
            </a:r>
            <a:r>
              <a:rPr sz="3500" spc="-175" dirty="0"/>
              <a:t>W</a:t>
            </a:r>
            <a:r>
              <a:rPr sz="3500" spc="-30" dirty="0"/>
              <a:t>A</a:t>
            </a:r>
            <a:r>
              <a:rPr sz="3500" spc="-225" dirty="0"/>
              <a:t>D</a:t>
            </a:r>
            <a:endParaRPr sz="3500"/>
          </a:p>
        </p:txBody>
      </p:sp>
      <p:sp>
        <p:nvSpPr>
          <p:cNvPr id="8" name="object 8"/>
          <p:cNvSpPr txBox="1"/>
          <p:nvPr/>
        </p:nvSpPr>
        <p:spPr>
          <a:xfrm>
            <a:off x="1367989" y="8183288"/>
            <a:ext cx="404304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600" spc="10" dirty="0">
                <a:latin typeface="Verdana"/>
                <a:cs typeface="Verdana"/>
              </a:rPr>
              <a:t>Presented </a:t>
            </a:r>
            <a:r>
              <a:rPr sz="2600" spc="-10" dirty="0">
                <a:latin typeface="Verdana"/>
                <a:cs typeface="Verdana"/>
              </a:rPr>
              <a:t>by</a:t>
            </a:r>
            <a:r>
              <a:rPr sz="2600" spc="-525" dirty="0">
                <a:latin typeface="Verdana"/>
                <a:cs typeface="Verdana"/>
              </a:rPr>
              <a:t> </a:t>
            </a:r>
            <a:r>
              <a:rPr sz="2600" spc="-100" dirty="0">
                <a:latin typeface="Verdana"/>
                <a:cs typeface="Verdana"/>
              </a:rPr>
              <a:t>21BDS005</a:t>
            </a:r>
            <a:endParaRPr sz="2600">
              <a:latin typeface="Verdana"/>
              <a:cs typeface="Verdana"/>
            </a:endParaRPr>
          </a:p>
          <a:p>
            <a:pPr marL="2226945">
              <a:lnSpc>
                <a:spcPts val="2550"/>
              </a:lnSpc>
            </a:pPr>
            <a:r>
              <a:rPr sz="2600" spc="-95" dirty="0">
                <a:latin typeface="Verdana"/>
                <a:cs typeface="Verdana"/>
              </a:rPr>
              <a:t>21BDS020</a:t>
            </a:r>
            <a:endParaRPr sz="2600">
              <a:latin typeface="Verdana"/>
              <a:cs typeface="Verdana"/>
            </a:endParaRPr>
          </a:p>
          <a:p>
            <a:pPr marL="2226945">
              <a:lnSpc>
                <a:spcPts val="2550"/>
              </a:lnSpc>
            </a:pPr>
            <a:r>
              <a:rPr sz="2600" spc="-195" dirty="0">
                <a:latin typeface="Verdana"/>
                <a:cs typeface="Verdana"/>
              </a:rPr>
              <a:t>21BDS021</a:t>
            </a:r>
            <a:endParaRPr sz="2600">
              <a:latin typeface="Verdana"/>
              <a:cs typeface="Verdana"/>
            </a:endParaRPr>
          </a:p>
          <a:p>
            <a:pPr marL="2226945">
              <a:lnSpc>
                <a:spcPts val="2835"/>
              </a:lnSpc>
            </a:pPr>
            <a:r>
              <a:rPr sz="2600" spc="-150" dirty="0">
                <a:latin typeface="Verdana"/>
                <a:cs typeface="Verdana"/>
              </a:rPr>
              <a:t>21BDS0016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2345" y="2441621"/>
            <a:ext cx="9565640" cy="42126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1420"/>
              </a:lnSpc>
              <a:spcBef>
                <a:spcPts val="130"/>
              </a:spcBef>
            </a:pPr>
            <a:r>
              <a:rPr sz="10800" b="1" spc="-590" dirty="0">
                <a:solidFill>
                  <a:srgbClr val="FFFFFF"/>
                </a:solidFill>
                <a:latin typeface="Verdana"/>
                <a:cs typeface="Verdana"/>
              </a:rPr>
              <a:t>OS </a:t>
            </a:r>
            <a:r>
              <a:rPr sz="10800" b="1" spc="-4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800" b="1" spc="-18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800" b="1" spc="-345" dirty="0">
                <a:solidFill>
                  <a:srgbClr val="FFFFFF"/>
                </a:solidFill>
                <a:latin typeface="Verdana"/>
                <a:cs typeface="Verdana"/>
              </a:rPr>
              <a:t>Cloud</a:t>
            </a:r>
            <a:endParaRPr sz="10800" dirty="0">
              <a:latin typeface="Verdana"/>
              <a:cs typeface="Verdana"/>
            </a:endParaRPr>
          </a:p>
          <a:p>
            <a:pPr marL="12700" marR="1519555">
              <a:lnSpc>
                <a:spcPct val="74600"/>
              </a:lnSpc>
              <a:spcBef>
                <a:spcPts val="1660"/>
              </a:spcBef>
            </a:pPr>
            <a:r>
              <a:rPr sz="10800" b="1" spc="-3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800" b="1" spc="-5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800" b="1" spc="-20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0800" b="1" spc="-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0800" b="1" spc="-52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0800" b="1" spc="-2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800" b="1" spc="-3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lang="en-US" sz="10800" b="1" spc="-4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800" b="1" spc="-365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10800" b="1" spc="-56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endParaRPr sz="10800" dirty="0">
              <a:latin typeface="Verdana"/>
              <a:cs typeface="Verdana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433560B0-344F-DE0B-D90A-7D5F0CBB1B8E}"/>
              </a:ext>
            </a:extLst>
          </p:cNvPr>
          <p:cNvSpPr/>
          <p:nvPr/>
        </p:nvSpPr>
        <p:spPr>
          <a:xfrm>
            <a:off x="10077704" y="6618954"/>
            <a:ext cx="8210294" cy="3667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62224"/>
            <a:ext cx="7021830" cy="4025265"/>
          </a:xfrm>
          <a:custGeom>
            <a:avLst/>
            <a:gdLst/>
            <a:ahLst/>
            <a:cxnLst/>
            <a:rect l="l" t="t" r="r" b="b"/>
            <a:pathLst>
              <a:path w="7021830" h="4025265">
                <a:moveTo>
                  <a:pt x="6884001" y="3664368"/>
                </a:moveTo>
                <a:lnTo>
                  <a:pt x="6916752" y="3728753"/>
                </a:lnTo>
                <a:lnTo>
                  <a:pt x="6947098" y="3797383"/>
                </a:lnTo>
                <a:lnTo>
                  <a:pt x="6961352" y="3833326"/>
                </a:lnTo>
                <a:lnTo>
                  <a:pt x="6974982" y="3870372"/>
                </a:lnTo>
                <a:lnTo>
                  <a:pt x="6987984" y="3908537"/>
                </a:lnTo>
                <a:lnTo>
                  <a:pt x="7000348" y="3947835"/>
                </a:lnTo>
                <a:lnTo>
                  <a:pt x="7012068" y="3988280"/>
                </a:lnTo>
                <a:lnTo>
                  <a:pt x="7021777" y="4024775"/>
                </a:lnTo>
                <a:lnTo>
                  <a:pt x="0" y="4024775"/>
                </a:lnTo>
                <a:lnTo>
                  <a:pt x="0" y="0"/>
                </a:lnTo>
                <a:lnTo>
                  <a:pt x="18275" y="16698"/>
                </a:lnTo>
                <a:lnTo>
                  <a:pt x="68790" y="64862"/>
                </a:lnTo>
                <a:lnTo>
                  <a:pt x="118573" y="114934"/>
                </a:lnTo>
                <a:lnTo>
                  <a:pt x="167655" y="166826"/>
                </a:lnTo>
                <a:lnTo>
                  <a:pt x="216068" y="220450"/>
                </a:lnTo>
                <a:lnTo>
                  <a:pt x="263841" y="275716"/>
                </a:lnTo>
                <a:lnTo>
                  <a:pt x="311007" y="332538"/>
                </a:lnTo>
                <a:lnTo>
                  <a:pt x="357596" y="390825"/>
                </a:lnTo>
                <a:lnTo>
                  <a:pt x="403639" y="450490"/>
                </a:lnTo>
                <a:lnTo>
                  <a:pt x="449167" y="511444"/>
                </a:lnTo>
                <a:lnTo>
                  <a:pt x="494211" y="573599"/>
                </a:lnTo>
                <a:lnTo>
                  <a:pt x="560937" y="668889"/>
                </a:lnTo>
                <a:lnTo>
                  <a:pt x="626749" y="766384"/>
                </a:lnTo>
                <a:lnTo>
                  <a:pt x="713257" y="899289"/>
                </a:lnTo>
                <a:lnTo>
                  <a:pt x="861928" y="1137896"/>
                </a:lnTo>
                <a:lnTo>
                  <a:pt x="1299336" y="1865036"/>
                </a:lnTo>
                <a:lnTo>
                  <a:pt x="1404349" y="2032761"/>
                </a:lnTo>
                <a:lnTo>
                  <a:pt x="1489297" y="2163454"/>
                </a:lnTo>
                <a:lnTo>
                  <a:pt x="1553718" y="2258976"/>
                </a:lnTo>
                <a:lnTo>
                  <a:pt x="1618863" y="2352024"/>
                </a:lnTo>
                <a:lnTo>
                  <a:pt x="1662748" y="2412535"/>
                </a:lnTo>
                <a:lnTo>
                  <a:pt x="1707032" y="2471726"/>
                </a:lnTo>
                <a:lnTo>
                  <a:pt x="1751747" y="2529508"/>
                </a:lnTo>
                <a:lnTo>
                  <a:pt x="1796923" y="2585792"/>
                </a:lnTo>
                <a:lnTo>
                  <a:pt x="1842592" y="2640491"/>
                </a:lnTo>
                <a:lnTo>
                  <a:pt x="1888784" y="2693516"/>
                </a:lnTo>
                <a:lnTo>
                  <a:pt x="1935531" y="2744778"/>
                </a:lnTo>
                <a:lnTo>
                  <a:pt x="1982864" y="2794190"/>
                </a:lnTo>
                <a:lnTo>
                  <a:pt x="2030813" y="2841661"/>
                </a:lnTo>
                <a:lnTo>
                  <a:pt x="2079410" y="2887105"/>
                </a:lnTo>
                <a:lnTo>
                  <a:pt x="2128685" y="2930432"/>
                </a:lnTo>
                <a:lnTo>
                  <a:pt x="2178670" y="2971554"/>
                </a:lnTo>
                <a:lnTo>
                  <a:pt x="2229395" y="3010383"/>
                </a:lnTo>
                <a:lnTo>
                  <a:pt x="2280892" y="3046831"/>
                </a:lnTo>
                <a:lnTo>
                  <a:pt x="2333192" y="3080808"/>
                </a:lnTo>
                <a:lnTo>
                  <a:pt x="2386325" y="3112226"/>
                </a:lnTo>
                <a:lnTo>
                  <a:pt x="2440322" y="3140997"/>
                </a:lnTo>
                <a:lnTo>
                  <a:pt x="2495216" y="3167032"/>
                </a:lnTo>
                <a:lnTo>
                  <a:pt x="2551035" y="3190243"/>
                </a:lnTo>
                <a:lnTo>
                  <a:pt x="2614419" y="3212905"/>
                </a:lnTo>
                <a:lnTo>
                  <a:pt x="2685505" y="3235060"/>
                </a:lnTo>
                <a:lnTo>
                  <a:pt x="2757682" y="3254470"/>
                </a:lnTo>
                <a:lnTo>
                  <a:pt x="2830892" y="3271248"/>
                </a:lnTo>
                <a:lnTo>
                  <a:pt x="2905078" y="3285511"/>
                </a:lnTo>
                <a:lnTo>
                  <a:pt x="2980182" y="3297372"/>
                </a:lnTo>
                <a:lnTo>
                  <a:pt x="3018060" y="3302437"/>
                </a:lnTo>
                <a:lnTo>
                  <a:pt x="3056147" y="3306946"/>
                </a:lnTo>
                <a:lnTo>
                  <a:pt x="3094434" y="3310911"/>
                </a:lnTo>
                <a:lnTo>
                  <a:pt x="3132916" y="3314347"/>
                </a:lnTo>
                <a:lnTo>
                  <a:pt x="3171584" y="3317269"/>
                </a:lnTo>
                <a:lnTo>
                  <a:pt x="3210431" y="3319690"/>
                </a:lnTo>
                <a:lnTo>
                  <a:pt x="3249451" y="3321626"/>
                </a:lnTo>
                <a:lnTo>
                  <a:pt x="3288636" y="3323091"/>
                </a:lnTo>
                <a:lnTo>
                  <a:pt x="3327979" y="3324098"/>
                </a:lnTo>
                <a:lnTo>
                  <a:pt x="3367472" y="3324662"/>
                </a:lnTo>
                <a:lnTo>
                  <a:pt x="3407110" y="3324798"/>
                </a:lnTo>
                <a:lnTo>
                  <a:pt x="3446884" y="3324520"/>
                </a:lnTo>
                <a:lnTo>
                  <a:pt x="3486787" y="3323842"/>
                </a:lnTo>
                <a:lnTo>
                  <a:pt x="3526812" y="3322778"/>
                </a:lnTo>
                <a:lnTo>
                  <a:pt x="3566953" y="3321343"/>
                </a:lnTo>
                <a:lnTo>
                  <a:pt x="3607201" y="3319551"/>
                </a:lnTo>
                <a:lnTo>
                  <a:pt x="3647550" y="3317416"/>
                </a:lnTo>
                <a:lnTo>
                  <a:pt x="3687993" y="3314954"/>
                </a:lnTo>
                <a:lnTo>
                  <a:pt x="3728522" y="3312177"/>
                </a:lnTo>
                <a:lnTo>
                  <a:pt x="3769130" y="3309101"/>
                </a:lnTo>
                <a:lnTo>
                  <a:pt x="3809810" y="3305739"/>
                </a:lnTo>
                <a:lnTo>
                  <a:pt x="3850555" y="3302106"/>
                </a:lnTo>
                <a:lnTo>
                  <a:pt x="3891358" y="3298217"/>
                </a:lnTo>
                <a:lnTo>
                  <a:pt x="3932211" y="3294086"/>
                </a:lnTo>
                <a:lnTo>
                  <a:pt x="3973108" y="3289726"/>
                </a:lnTo>
                <a:lnTo>
                  <a:pt x="4014041" y="3285153"/>
                </a:lnTo>
                <a:lnTo>
                  <a:pt x="4055003" y="3280381"/>
                </a:lnTo>
                <a:lnTo>
                  <a:pt x="4095987" y="3275423"/>
                </a:lnTo>
                <a:lnTo>
                  <a:pt x="4136986" y="3270295"/>
                </a:lnTo>
                <a:lnTo>
                  <a:pt x="4177992" y="3265010"/>
                </a:lnTo>
                <a:lnTo>
                  <a:pt x="4218999" y="3259584"/>
                </a:lnTo>
                <a:lnTo>
                  <a:pt x="4259999" y="3254029"/>
                </a:lnTo>
                <a:lnTo>
                  <a:pt x="4300985" y="3248362"/>
                </a:lnTo>
                <a:lnTo>
                  <a:pt x="4341950" y="3242595"/>
                </a:lnTo>
                <a:lnTo>
                  <a:pt x="4382887" y="3236743"/>
                </a:lnTo>
                <a:lnTo>
                  <a:pt x="4423789" y="3230821"/>
                </a:lnTo>
                <a:lnTo>
                  <a:pt x="4505457" y="3218823"/>
                </a:lnTo>
                <a:lnTo>
                  <a:pt x="4748868" y="3182629"/>
                </a:lnTo>
                <a:lnTo>
                  <a:pt x="4789129" y="3176717"/>
                </a:lnTo>
                <a:lnTo>
                  <a:pt x="4829283" y="3170879"/>
                </a:lnTo>
                <a:lnTo>
                  <a:pt x="4869323" y="3165127"/>
                </a:lnTo>
                <a:lnTo>
                  <a:pt x="4909242" y="3159478"/>
                </a:lnTo>
                <a:lnTo>
                  <a:pt x="4949032" y="3153943"/>
                </a:lnTo>
                <a:lnTo>
                  <a:pt x="4988686" y="3148539"/>
                </a:lnTo>
                <a:lnTo>
                  <a:pt x="5028198" y="3143280"/>
                </a:lnTo>
                <a:lnTo>
                  <a:pt x="5067559" y="3138179"/>
                </a:lnTo>
                <a:lnTo>
                  <a:pt x="5106764" y="3133251"/>
                </a:lnTo>
                <a:lnTo>
                  <a:pt x="5145804" y="3128511"/>
                </a:lnTo>
                <a:lnTo>
                  <a:pt x="5184673" y="3123972"/>
                </a:lnTo>
                <a:lnTo>
                  <a:pt x="5223363" y="3119650"/>
                </a:lnTo>
                <a:lnTo>
                  <a:pt x="5261868" y="3115557"/>
                </a:lnTo>
                <a:lnTo>
                  <a:pt x="5300179" y="3111710"/>
                </a:lnTo>
                <a:lnTo>
                  <a:pt x="5338291" y="3108121"/>
                </a:lnTo>
                <a:lnTo>
                  <a:pt x="5413885" y="3101779"/>
                </a:lnTo>
                <a:lnTo>
                  <a:pt x="5488593" y="3096644"/>
                </a:lnTo>
                <a:lnTo>
                  <a:pt x="5562357" y="3092832"/>
                </a:lnTo>
                <a:lnTo>
                  <a:pt x="5635120" y="3090457"/>
                </a:lnTo>
                <a:lnTo>
                  <a:pt x="5706826" y="3089633"/>
                </a:lnTo>
                <a:lnTo>
                  <a:pt x="5742264" y="3089839"/>
                </a:lnTo>
                <a:lnTo>
                  <a:pt x="5812274" y="3091559"/>
                </a:lnTo>
                <a:lnTo>
                  <a:pt x="5881083" y="3095116"/>
                </a:lnTo>
                <a:lnTo>
                  <a:pt x="5948634" y="3100626"/>
                </a:lnTo>
                <a:lnTo>
                  <a:pt x="6014869" y="3108204"/>
                </a:lnTo>
                <a:lnTo>
                  <a:pt x="6079730" y="3117963"/>
                </a:lnTo>
                <a:lnTo>
                  <a:pt x="6143161" y="3130019"/>
                </a:lnTo>
                <a:lnTo>
                  <a:pt x="6205104" y="3144486"/>
                </a:lnTo>
                <a:lnTo>
                  <a:pt x="6265502" y="3161479"/>
                </a:lnTo>
                <a:lnTo>
                  <a:pt x="6324297" y="3181112"/>
                </a:lnTo>
                <a:lnTo>
                  <a:pt x="6381433" y="3203501"/>
                </a:lnTo>
                <a:lnTo>
                  <a:pt x="6436852" y="3228758"/>
                </a:lnTo>
                <a:lnTo>
                  <a:pt x="6490496" y="3257000"/>
                </a:lnTo>
                <a:lnTo>
                  <a:pt x="6542309" y="3288341"/>
                </a:lnTo>
                <a:lnTo>
                  <a:pt x="6592233" y="3322894"/>
                </a:lnTo>
                <a:lnTo>
                  <a:pt x="6640211" y="3360776"/>
                </a:lnTo>
                <a:lnTo>
                  <a:pt x="6686186" y="3402100"/>
                </a:lnTo>
                <a:lnTo>
                  <a:pt x="6730100" y="3446981"/>
                </a:lnTo>
                <a:lnTo>
                  <a:pt x="6771895" y="3495534"/>
                </a:lnTo>
                <a:lnTo>
                  <a:pt x="6811516" y="3547873"/>
                </a:lnTo>
                <a:lnTo>
                  <a:pt x="6848903" y="3604113"/>
                </a:lnTo>
                <a:lnTo>
                  <a:pt x="6866742" y="3633731"/>
                </a:lnTo>
                <a:lnTo>
                  <a:pt x="6884001" y="3664368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0030" y="795369"/>
            <a:ext cx="14376400" cy="1655445"/>
          </a:xfrm>
          <a:custGeom>
            <a:avLst/>
            <a:gdLst/>
            <a:ahLst/>
            <a:cxnLst/>
            <a:rect l="l" t="t" r="r" b="b"/>
            <a:pathLst>
              <a:path w="14376400" h="1655445">
                <a:moveTo>
                  <a:pt x="622022" y="1655437"/>
                </a:moveTo>
                <a:lnTo>
                  <a:pt x="14376122" y="1655437"/>
                </a:lnTo>
                <a:lnTo>
                  <a:pt x="13077643" y="0"/>
                </a:lnTo>
                <a:lnTo>
                  <a:pt x="1244165" y="0"/>
                </a:lnTo>
                <a:lnTo>
                  <a:pt x="1244165" y="413821"/>
                </a:lnTo>
                <a:lnTo>
                  <a:pt x="1656560" y="413821"/>
                </a:lnTo>
                <a:lnTo>
                  <a:pt x="1656560" y="827643"/>
                </a:lnTo>
                <a:lnTo>
                  <a:pt x="1451425" y="827643"/>
                </a:lnTo>
                <a:lnTo>
                  <a:pt x="1451425" y="1034675"/>
                </a:lnTo>
                <a:lnTo>
                  <a:pt x="622022" y="1034675"/>
                </a:lnTo>
                <a:lnTo>
                  <a:pt x="622022" y="1241585"/>
                </a:lnTo>
                <a:lnTo>
                  <a:pt x="1656560" y="1241585"/>
                </a:lnTo>
                <a:lnTo>
                  <a:pt x="1656560" y="1448526"/>
                </a:lnTo>
                <a:lnTo>
                  <a:pt x="622022" y="1448526"/>
                </a:lnTo>
                <a:lnTo>
                  <a:pt x="622022" y="1655437"/>
                </a:lnTo>
                <a:close/>
              </a:path>
              <a:path w="14376400" h="1655445">
                <a:moveTo>
                  <a:pt x="207381" y="413821"/>
                </a:moveTo>
                <a:lnTo>
                  <a:pt x="1036784" y="413821"/>
                </a:lnTo>
                <a:lnTo>
                  <a:pt x="1036784" y="0"/>
                </a:lnTo>
                <a:lnTo>
                  <a:pt x="622022" y="0"/>
                </a:lnTo>
                <a:lnTo>
                  <a:pt x="622022" y="206910"/>
                </a:lnTo>
                <a:lnTo>
                  <a:pt x="0" y="206910"/>
                </a:lnTo>
                <a:lnTo>
                  <a:pt x="207381" y="207031"/>
                </a:lnTo>
                <a:lnTo>
                  <a:pt x="207381" y="413821"/>
                </a:lnTo>
                <a:close/>
              </a:path>
              <a:path w="14376400" h="1655445">
                <a:moveTo>
                  <a:pt x="0" y="206910"/>
                </a:moveTo>
                <a:lnTo>
                  <a:pt x="414762" y="206910"/>
                </a:lnTo>
                <a:lnTo>
                  <a:pt x="414762" y="0"/>
                </a:lnTo>
                <a:lnTo>
                  <a:pt x="0" y="0"/>
                </a:lnTo>
                <a:lnTo>
                  <a:pt x="0" y="206910"/>
                </a:lnTo>
                <a:close/>
              </a:path>
              <a:path w="14376400" h="1655445">
                <a:moveTo>
                  <a:pt x="829403" y="827643"/>
                </a:moveTo>
                <a:lnTo>
                  <a:pt x="1451425" y="827643"/>
                </a:lnTo>
                <a:lnTo>
                  <a:pt x="1451425" y="413821"/>
                </a:lnTo>
                <a:lnTo>
                  <a:pt x="622022" y="413821"/>
                </a:lnTo>
                <a:lnTo>
                  <a:pt x="622022" y="620732"/>
                </a:lnTo>
                <a:lnTo>
                  <a:pt x="829403" y="620732"/>
                </a:lnTo>
                <a:lnTo>
                  <a:pt x="829403" y="827643"/>
                </a:lnTo>
                <a:close/>
              </a:path>
              <a:path w="14376400" h="1655445">
                <a:moveTo>
                  <a:pt x="0" y="620732"/>
                </a:moveTo>
                <a:lnTo>
                  <a:pt x="414762" y="620732"/>
                </a:lnTo>
                <a:lnTo>
                  <a:pt x="414762" y="413821"/>
                </a:lnTo>
                <a:lnTo>
                  <a:pt x="0" y="413821"/>
                </a:lnTo>
                <a:lnTo>
                  <a:pt x="0" y="620732"/>
                </a:lnTo>
                <a:close/>
              </a:path>
              <a:path w="14376400" h="1655445">
                <a:moveTo>
                  <a:pt x="414762" y="1034675"/>
                </a:moveTo>
                <a:lnTo>
                  <a:pt x="1036784" y="1034675"/>
                </a:lnTo>
                <a:lnTo>
                  <a:pt x="1036784" y="827643"/>
                </a:lnTo>
                <a:lnTo>
                  <a:pt x="622022" y="827643"/>
                </a:lnTo>
                <a:lnTo>
                  <a:pt x="622022" y="620732"/>
                </a:lnTo>
                <a:lnTo>
                  <a:pt x="414762" y="620732"/>
                </a:lnTo>
                <a:lnTo>
                  <a:pt x="414762" y="1034675"/>
                </a:lnTo>
                <a:close/>
              </a:path>
              <a:path w="14376400" h="1655445">
                <a:moveTo>
                  <a:pt x="1244165" y="1448526"/>
                </a:moveTo>
                <a:lnTo>
                  <a:pt x="1451425" y="1448526"/>
                </a:lnTo>
                <a:lnTo>
                  <a:pt x="1451425" y="1241585"/>
                </a:lnTo>
                <a:lnTo>
                  <a:pt x="1244165" y="1241585"/>
                </a:lnTo>
                <a:lnTo>
                  <a:pt x="1244165" y="1448526"/>
                </a:lnTo>
                <a:close/>
              </a:path>
              <a:path w="14376400" h="1655445">
                <a:moveTo>
                  <a:pt x="622022" y="1448526"/>
                </a:moveTo>
                <a:lnTo>
                  <a:pt x="1036784" y="1448526"/>
                </a:lnTo>
                <a:lnTo>
                  <a:pt x="1036784" y="1241585"/>
                </a:lnTo>
                <a:lnTo>
                  <a:pt x="622022" y="1241585"/>
                </a:lnTo>
                <a:lnTo>
                  <a:pt x="622022" y="144852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004" y="795755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622020" y="206832"/>
                </a:moveTo>
                <a:lnTo>
                  <a:pt x="414642" y="206832"/>
                </a:lnTo>
                <a:lnTo>
                  <a:pt x="414642" y="0"/>
                </a:lnTo>
                <a:lnTo>
                  <a:pt x="207378" y="0"/>
                </a:lnTo>
                <a:lnTo>
                  <a:pt x="207378" y="206832"/>
                </a:lnTo>
                <a:lnTo>
                  <a:pt x="0" y="206832"/>
                </a:lnTo>
                <a:lnTo>
                  <a:pt x="0" y="413677"/>
                </a:lnTo>
                <a:lnTo>
                  <a:pt x="0" y="417474"/>
                </a:lnTo>
                <a:lnTo>
                  <a:pt x="0" y="620509"/>
                </a:lnTo>
                <a:lnTo>
                  <a:pt x="223380" y="620509"/>
                </a:lnTo>
                <a:lnTo>
                  <a:pt x="223380" y="417474"/>
                </a:lnTo>
                <a:lnTo>
                  <a:pt x="207378" y="417474"/>
                </a:lnTo>
                <a:lnTo>
                  <a:pt x="207378" y="413677"/>
                </a:lnTo>
                <a:lnTo>
                  <a:pt x="622020" y="413677"/>
                </a:lnTo>
                <a:lnTo>
                  <a:pt x="622020" y="206832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0031" y="1623093"/>
            <a:ext cx="207645" cy="207010"/>
          </a:xfrm>
          <a:custGeom>
            <a:avLst/>
            <a:gdLst/>
            <a:ahLst/>
            <a:cxnLst/>
            <a:rect l="l" t="t" r="r" b="b"/>
            <a:pathLst>
              <a:path w="207644" h="207010">
                <a:moveTo>
                  <a:pt x="207381" y="0"/>
                </a:moveTo>
                <a:lnTo>
                  <a:pt x="0" y="0"/>
                </a:lnTo>
                <a:lnTo>
                  <a:pt x="0" y="206835"/>
                </a:lnTo>
                <a:lnTo>
                  <a:pt x="207381" y="206835"/>
                </a:lnTo>
                <a:lnTo>
                  <a:pt x="207381" y="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5382" y="1416112"/>
            <a:ext cx="829944" cy="828040"/>
          </a:xfrm>
          <a:custGeom>
            <a:avLst/>
            <a:gdLst/>
            <a:ahLst/>
            <a:cxnLst/>
            <a:rect l="l" t="t" r="r" b="b"/>
            <a:pathLst>
              <a:path w="829944" h="828039">
                <a:moveTo>
                  <a:pt x="414642" y="0"/>
                </a:moveTo>
                <a:lnTo>
                  <a:pt x="207264" y="0"/>
                </a:lnTo>
                <a:lnTo>
                  <a:pt x="207264" y="206908"/>
                </a:lnTo>
                <a:lnTo>
                  <a:pt x="414642" y="206908"/>
                </a:lnTo>
                <a:lnTo>
                  <a:pt x="414642" y="0"/>
                </a:lnTo>
                <a:close/>
              </a:path>
              <a:path w="829944" h="828039">
                <a:moveTo>
                  <a:pt x="829398" y="413816"/>
                </a:moveTo>
                <a:lnTo>
                  <a:pt x="207264" y="413816"/>
                </a:lnTo>
                <a:lnTo>
                  <a:pt x="207264" y="206984"/>
                </a:lnTo>
                <a:lnTo>
                  <a:pt x="0" y="206984"/>
                </a:lnTo>
                <a:lnTo>
                  <a:pt x="0" y="413816"/>
                </a:lnTo>
                <a:lnTo>
                  <a:pt x="0" y="620661"/>
                </a:lnTo>
                <a:lnTo>
                  <a:pt x="622020" y="620661"/>
                </a:lnTo>
                <a:lnTo>
                  <a:pt x="622020" y="827493"/>
                </a:lnTo>
                <a:lnTo>
                  <a:pt x="829398" y="827493"/>
                </a:lnTo>
                <a:lnTo>
                  <a:pt x="829398" y="620661"/>
                </a:lnTo>
                <a:lnTo>
                  <a:pt x="829398" y="41381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9399"/>
            <a:ext cx="242570" cy="207010"/>
          </a:xfrm>
          <a:custGeom>
            <a:avLst/>
            <a:gdLst/>
            <a:ahLst/>
            <a:cxnLst/>
            <a:rect l="l" t="t" r="r" b="b"/>
            <a:pathLst>
              <a:path w="242570" h="207009">
                <a:moveTo>
                  <a:pt x="241984" y="206910"/>
                </a:moveTo>
                <a:lnTo>
                  <a:pt x="0" y="206910"/>
                </a:lnTo>
                <a:lnTo>
                  <a:pt x="0" y="0"/>
                </a:lnTo>
                <a:lnTo>
                  <a:pt x="241984" y="0"/>
                </a:lnTo>
                <a:lnTo>
                  <a:pt x="241984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627042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10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13221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09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973" y="1213230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207264" y="413677"/>
                </a:moveTo>
                <a:lnTo>
                  <a:pt x="0" y="413677"/>
                </a:lnTo>
                <a:lnTo>
                  <a:pt x="0" y="620509"/>
                </a:lnTo>
                <a:lnTo>
                  <a:pt x="207264" y="620509"/>
                </a:lnTo>
                <a:lnTo>
                  <a:pt x="207264" y="413677"/>
                </a:lnTo>
                <a:close/>
              </a:path>
              <a:path w="622300" h="621030">
                <a:moveTo>
                  <a:pt x="622020" y="206844"/>
                </a:moveTo>
                <a:lnTo>
                  <a:pt x="414642" y="206844"/>
                </a:lnTo>
                <a:lnTo>
                  <a:pt x="414642" y="0"/>
                </a:lnTo>
                <a:lnTo>
                  <a:pt x="207264" y="0"/>
                </a:lnTo>
                <a:lnTo>
                  <a:pt x="207264" y="206844"/>
                </a:lnTo>
                <a:lnTo>
                  <a:pt x="207264" y="413677"/>
                </a:lnTo>
                <a:lnTo>
                  <a:pt x="414642" y="413677"/>
                </a:lnTo>
                <a:lnTo>
                  <a:pt x="414642" y="620509"/>
                </a:lnTo>
                <a:lnTo>
                  <a:pt x="622020" y="620509"/>
                </a:lnTo>
                <a:lnTo>
                  <a:pt x="622020" y="413677"/>
                </a:lnTo>
                <a:lnTo>
                  <a:pt x="622020" y="20684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615" y="2040571"/>
            <a:ext cx="398780" cy="410209"/>
          </a:xfrm>
          <a:custGeom>
            <a:avLst/>
            <a:gdLst/>
            <a:ahLst/>
            <a:cxnLst/>
            <a:rect l="l" t="t" r="r" b="b"/>
            <a:pathLst>
              <a:path w="398780" h="410210">
                <a:moveTo>
                  <a:pt x="398767" y="203034"/>
                </a:moveTo>
                <a:lnTo>
                  <a:pt x="207378" y="203034"/>
                </a:lnTo>
                <a:lnTo>
                  <a:pt x="207378" y="0"/>
                </a:lnTo>
                <a:lnTo>
                  <a:pt x="0" y="0"/>
                </a:lnTo>
                <a:lnTo>
                  <a:pt x="0" y="203034"/>
                </a:lnTo>
                <a:lnTo>
                  <a:pt x="0" y="206844"/>
                </a:lnTo>
                <a:lnTo>
                  <a:pt x="191389" y="206844"/>
                </a:lnTo>
                <a:lnTo>
                  <a:pt x="191389" y="409867"/>
                </a:lnTo>
                <a:lnTo>
                  <a:pt x="398767" y="409867"/>
                </a:lnTo>
                <a:lnTo>
                  <a:pt x="398767" y="206844"/>
                </a:lnTo>
                <a:lnTo>
                  <a:pt x="398767" y="20303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47896"/>
            <a:ext cx="34925" cy="204470"/>
          </a:xfrm>
          <a:custGeom>
            <a:avLst/>
            <a:gdLst/>
            <a:ahLst/>
            <a:cxnLst/>
            <a:rect l="l" t="t" r="r" b="b"/>
            <a:pathLst>
              <a:path w="34925" h="204469">
                <a:moveTo>
                  <a:pt x="34602" y="204213"/>
                </a:moveTo>
                <a:lnTo>
                  <a:pt x="0" y="204213"/>
                </a:lnTo>
                <a:lnTo>
                  <a:pt x="0" y="0"/>
                </a:lnTo>
                <a:lnTo>
                  <a:pt x="34602" y="0"/>
                </a:lnTo>
                <a:lnTo>
                  <a:pt x="34602" y="204213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94" y="2040863"/>
            <a:ext cx="622300" cy="411480"/>
          </a:xfrm>
          <a:custGeom>
            <a:avLst/>
            <a:gdLst/>
            <a:ahLst/>
            <a:cxnLst/>
            <a:rect l="l" t="t" r="r" b="b"/>
            <a:pathLst>
              <a:path w="622300" h="411480">
                <a:moveTo>
                  <a:pt x="207378" y="0"/>
                </a:moveTo>
                <a:lnTo>
                  <a:pt x="0" y="0"/>
                </a:lnTo>
                <a:lnTo>
                  <a:pt x="0" y="207035"/>
                </a:lnTo>
                <a:lnTo>
                  <a:pt x="207378" y="207035"/>
                </a:lnTo>
                <a:lnTo>
                  <a:pt x="207378" y="0"/>
                </a:lnTo>
                <a:close/>
              </a:path>
              <a:path w="622300" h="411480">
                <a:moveTo>
                  <a:pt x="622020" y="207035"/>
                </a:moveTo>
                <a:lnTo>
                  <a:pt x="207378" y="207035"/>
                </a:lnTo>
                <a:lnTo>
                  <a:pt x="207378" y="411251"/>
                </a:lnTo>
                <a:lnTo>
                  <a:pt x="622020" y="411251"/>
                </a:lnTo>
                <a:lnTo>
                  <a:pt x="622020" y="207035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64984" y="3067256"/>
            <a:ext cx="6928798" cy="464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3586" rIns="0" bIns="0" rtlCol="0">
            <a:spAutoFit/>
          </a:bodyPr>
          <a:lstStyle/>
          <a:p>
            <a:pPr marL="292735" marR="5080">
              <a:lnSpc>
                <a:spcPts val="2740"/>
              </a:lnSpc>
              <a:spcBef>
                <a:spcPts val="450"/>
              </a:spcBef>
            </a:pPr>
            <a:r>
              <a:rPr sz="2550" spc="-135" dirty="0"/>
              <a:t>HOW</a:t>
            </a:r>
            <a:r>
              <a:rPr sz="2550" spc="-285" dirty="0"/>
              <a:t> </a:t>
            </a:r>
            <a:r>
              <a:rPr sz="2550" spc="-155" dirty="0"/>
              <a:t>HDFS</a:t>
            </a:r>
            <a:r>
              <a:rPr sz="2550" spc="-280" dirty="0"/>
              <a:t> </a:t>
            </a:r>
            <a:r>
              <a:rPr sz="2550" spc="-114" dirty="0"/>
              <a:t>ENABLES</a:t>
            </a:r>
            <a:r>
              <a:rPr sz="2550" spc="-285" dirty="0"/>
              <a:t> </a:t>
            </a:r>
            <a:r>
              <a:rPr sz="2550" spc="-235" dirty="0"/>
              <a:t>DISTRIBUTED</a:t>
            </a:r>
            <a:r>
              <a:rPr sz="2550" spc="-280" dirty="0"/>
              <a:t> </a:t>
            </a:r>
            <a:r>
              <a:rPr sz="2550" spc="-195" dirty="0"/>
              <a:t>COMPUTING</a:t>
            </a:r>
            <a:r>
              <a:rPr sz="2550" spc="-285" dirty="0"/>
              <a:t> </a:t>
            </a:r>
            <a:r>
              <a:rPr sz="2550" spc="-140" dirty="0"/>
              <a:t>FOR</a:t>
            </a:r>
            <a:r>
              <a:rPr sz="2550" spc="-280" dirty="0"/>
              <a:t> </a:t>
            </a:r>
            <a:r>
              <a:rPr sz="2550" spc="-125" dirty="0"/>
              <a:t>THE</a:t>
            </a:r>
            <a:r>
              <a:rPr sz="2550" spc="-285" dirty="0"/>
              <a:t> </a:t>
            </a:r>
            <a:r>
              <a:rPr sz="2550" spc="-210" dirty="0"/>
              <a:t>INDEX</a:t>
            </a:r>
            <a:r>
              <a:rPr sz="2550" spc="-280" dirty="0"/>
              <a:t> </a:t>
            </a:r>
            <a:r>
              <a:rPr sz="2550" spc="-160" dirty="0"/>
              <a:t>TO  </a:t>
            </a:r>
            <a:r>
              <a:rPr sz="2550" spc="-245" dirty="0"/>
              <a:t>STRING</a:t>
            </a:r>
            <a:r>
              <a:rPr sz="2550" spc="-290" dirty="0"/>
              <a:t> </a:t>
            </a:r>
            <a:r>
              <a:rPr sz="2550" spc="-195" dirty="0"/>
              <a:t>ALGORITHM</a:t>
            </a:r>
            <a:endParaRPr sz="2550"/>
          </a:p>
        </p:txBody>
      </p:sp>
      <p:sp>
        <p:nvSpPr>
          <p:cNvPr id="16" name="object 16"/>
          <p:cNvSpPr txBox="1"/>
          <p:nvPr/>
        </p:nvSpPr>
        <p:spPr>
          <a:xfrm>
            <a:off x="1523874" y="2664734"/>
            <a:ext cx="9048115" cy="6236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079" marR="1403985" indent="-186690">
              <a:lnSpc>
                <a:spcPct val="116900"/>
              </a:lnSpc>
              <a:spcBef>
                <a:spcPts val="95"/>
              </a:spcBef>
              <a:buAutoNum type="arabicPeriod"/>
              <a:tabLst>
                <a:tab pos="259715" algn="l"/>
              </a:tabLst>
            </a:pPr>
            <a:r>
              <a:rPr sz="2050" spc="5" dirty="0">
                <a:latin typeface="Verdana"/>
                <a:cs typeface="Verdana"/>
              </a:rPr>
              <a:t>HDFS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designed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to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store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manage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large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datasets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by  </a:t>
            </a:r>
            <a:r>
              <a:rPr sz="2050" spc="35" dirty="0">
                <a:latin typeface="Verdana"/>
                <a:cs typeface="Verdana"/>
              </a:rPr>
              <a:t>distributing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across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cluster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of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machines.</a:t>
            </a:r>
            <a:endParaRPr sz="2050">
              <a:latin typeface="Verdana"/>
              <a:cs typeface="Verdana"/>
            </a:endParaRPr>
          </a:p>
          <a:p>
            <a:pPr marL="259079" marR="95885" indent="-240029">
              <a:lnSpc>
                <a:spcPct val="116900"/>
              </a:lnSpc>
              <a:buAutoNum type="arabicPeriod"/>
              <a:tabLst>
                <a:tab pos="259715" algn="l"/>
              </a:tabLst>
            </a:pPr>
            <a:r>
              <a:rPr sz="2050" spc="5" dirty="0">
                <a:latin typeface="Verdana"/>
                <a:cs typeface="Verdana"/>
              </a:rPr>
              <a:t>HDFS </a:t>
            </a:r>
            <a:r>
              <a:rPr sz="2050" spc="-35" dirty="0">
                <a:latin typeface="Verdana"/>
                <a:cs typeface="Verdana"/>
              </a:rPr>
              <a:t>uses </a:t>
            </a:r>
            <a:r>
              <a:rPr sz="2050" spc="-15" dirty="0">
                <a:latin typeface="Verdana"/>
                <a:cs typeface="Verdana"/>
              </a:rPr>
              <a:t>a </a:t>
            </a:r>
            <a:r>
              <a:rPr sz="2050" spc="-30" dirty="0">
                <a:latin typeface="Verdana"/>
                <a:cs typeface="Verdana"/>
              </a:rPr>
              <a:t>master-slave </a:t>
            </a:r>
            <a:r>
              <a:rPr sz="2050" dirty="0">
                <a:latin typeface="Verdana"/>
                <a:cs typeface="Verdana"/>
              </a:rPr>
              <a:t>architecture, </a:t>
            </a:r>
            <a:r>
              <a:rPr sz="2050" spc="80" dirty="0">
                <a:latin typeface="Verdana"/>
                <a:cs typeface="Verdana"/>
              </a:rPr>
              <a:t>with </a:t>
            </a:r>
            <a:r>
              <a:rPr sz="2050" spc="-15" dirty="0">
                <a:latin typeface="Verdana"/>
                <a:cs typeface="Verdana"/>
              </a:rPr>
              <a:t>a </a:t>
            </a:r>
            <a:r>
              <a:rPr sz="2050" spc="15" dirty="0">
                <a:latin typeface="Verdana"/>
                <a:cs typeface="Verdana"/>
              </a:rPr>
              <a:t>single </a:t>
            </a:r>
            <a:r>
              <a:rPr sz="2050" spc="70" dirty="0">
                <a:latin typeface="Verdana"/>
                <a:cs typeface="Verdana"/>
              </a:rPr>
              <a:t>NameNode  </a:t>
            </a:r>
            <a:r>
              <a:rPr sz="2050" spc="35" dirty="0">
                <a:latin typeface="Verdana"/>
                <a:cs typeface="Verdana"/>
              </a:rPr>
              <a:t>that</a:t>
            </a:r>
            <a:r>
              <a:rPr sz="2050" spc="-190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manages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file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system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namespace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multiple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DataNodes  </a:t>
            </a:r>
            <a:r>
              <a:rPr sz="2050" spc="35" dirty="0">
                <a:latin typeface="Verdana"/>
                <a:cs typeface="Verdana"/>
              </a:rPr>
              <a:t>that</a:t>
            </a:r>
            <a:r>
              <a:rPr sz="2050" spc="-19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store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blocks.</a:t>
            </a:r>
            <a:endParaRPr sz="2050">
              <a:latin typeface="Verdana"/>
              <a:cs typeface="Verdana"/>
            </a:endParaRPr>
          </a:p>
          <a:p>
            <a:pPr marL="259079" marR="158115" indent="-226695" algn="just">
              <a:lnSpc>
                <a:spcPct val="116900"/>
              </a:lnSpc>
              <a:buAutoNum type="arabicPeriod"/>
              <a:tabLst>
                <a:tab pos="259715" algn="l"/>
              </a:tabLst>
            </a:pPr>
            <a:r>
              <a:rPr sz="2050" spc="70" dirty="0">
                <a:latin typeface="Verdana"/>
                <a:cs typeface="Verdana"/>
              </a:rPr>
              <a:t>When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running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Index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to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String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algorithm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on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75" dirty="0">
                <a:latin typeface="Verdana"/>
                <a:cs typeface="Verdana"/>
              </a:rPr>
              <a:t>Hadoop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cluster, 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input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can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be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stored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HDFS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0" dirty="0">
                <a:latin typeface="Verdana"/>
                <a:cs typeface="Verdana"/>
              </a:rPr>
              <a:t>split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into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smaller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blocks  </a:t>
            </a:r>
            <a:r>
              <a:rPr sz="2050" spc="35" dirty="0">
                <a:latin typeface="Verdana"/>
                <a:cs typeface="Verdana"/>
              </a:rPr>
              <a:t>that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can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be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processed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parallel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by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multiple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nodes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cluster.</a:t>
            </a:r>
            <a:endParaRPr sz="2050">
              <a:latin typeface="Verdana"/>
              <a:cs typeface="Verdana"/>
            </a:endParaRPr>
          </a:p>
          <a:p>
            <a:pPr marL="259079" marR="71755" indent="-242570">
              <a:lnSpc>
                <a:spcPct val="116900"/>
              </a:lnSpc>
              <a:buAutoNum type="arabicPeriod"/>
              <a:tabLst>
                <a:tab pos="259715" algn="l"/>
              </a:tabLst>
            </a:pPr>
            <a:r>
              <a:rPr sz="2050" spc="1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Index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to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String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algorithm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can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be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70" dirty="0">
                <a:latin typeface="Verdana"/>
                <a:cs typeface="Verdana"/>
              </a:rPr>
              <a:t>implemented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using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75" dirty="0">
                <a:latin typeface="Verdana"/>
                <a:cs typeface="Verdana"/>
              </a:rPr>
              <a:t>Hadoop  </a:t>
            </a:r>
            <a:r>
              <a:rPr sz="2050" spc="35" dirty="0">
                <a:latin typeface="Verdana"/>
                <a:cs typeface="Verdana"/>
              </a:rPr>
              <a:t>MapReduce,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95" dirty="0">
                <a:latin typeface="Verdana"/>
                <a:cs typeface="Verdana"/>
              </a:rPr>
              <a:t>which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distributed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processing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0" dirty="0">
                <a:latin typeface="Verdana"/>
                <a:cs typeface="Verdana"/>
              </a:rPr>
              <a:t>framework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that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can  </a:t>
            </a:r>
            <a:r>
              <a:rPr sz="2050" spc="15" dirty="0">
                <a:latin typeface="Verdana"/>
                <a:cs typeface="Verdana"/>
              </a:rPr>
              <a:t>efficiently</a:t>
            </a:r>
            <a:r>
              <a:rPr sz="2050" spc="-190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process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HDFS.</a:t>
            </a:r>
            <a:endParaRPr sz="2050">
              <a:latin typeface="Verdana"/>
              <a:cs typeface="Verdana"/>
            </a:endParaRPr>
          </a:p>
          <a:p>
            <a:pPr marL="259079" marR="5080" indent="-236854">
              <a:lnSpc>
                <a:spcPct val="116900"/>
              </a:lnSpc>
              <a:spcBef>
                <a:spcPts val="5"/>
              </a:spcBef>
              <a:buAutoNum type="arabicPeriod"/>
              <a:tabLst>
                <a:tab pos="259715" algn="l"/>
              </a:tabLst>
            </a:pPr>
            <a:r>
              <a:rPr sz="2050" spc="75" dirty="0">
                <a:latin typeface="Verdana"/>
                <a:cs typeface="Verdana"/>
              </a:rPr>
              <a:t>Hadoop MapReduce </a:t>
            </a:r>
            <a:r>
              <a:rPr sz="2050" spc="15" dirty="0">
                <a:latin typeface="Verdana"/>
                <a:cs typeface="Verdana"/>
              </a:rPr>
              <a:t>divides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65" dirty="0">
                <a:latin typeface="Verdana"/>
                <a:cs typeface="Verdana"/>
              </a:rPr>
              <a:t>input </a:t>
            </a:r>
            <a:r>
              <a:rPr sz="2050" spc="35" dirty="0">
                <a:latin typeface="Verdana"/>
                <a:cs typeface="Verdana"/>
              </a:rPr>
              <a:t>data </a:t>
            </a:r>
            <a:r>
              <a:rPr sz="2050" spc="45" dirty="0">
                <a:latin typeface="Verdana"/>
                <a:cs typeface="Verdana"/>
              </a:rPr>
              <a:t>into </a:t>
            </a:r>
            <a:r>
              <a:rPr sz="2050" spc="15" dirty="0">
                <a:latin typeface="Verdana"/>
                <a:cs typeface="Verdana"/>
              </a:rPr>
              <a:t>smaller </a:t>
            </a:r>
            <a:r>
              <a:rPr sz="2050" spc="40" dirty="0">
                <a:latin typeface="Verdana"/>
                <a:cs typeface="Verdana"/>
              </a:rPr>
              <a:t>chunks 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distributes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processing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across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multiple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nodes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cluster,  </a:t>
            </a:r>
            <a:r>
              <a:rPr sz="2050" spc="55" dirty="0">
                <a:latin typeface="Verdana"/>
                <a:cs typeface="Verdana"/>
              </a:rPr>
              <a:t>allowing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for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parallel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distributed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processing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of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data.</a:t>
            </a:r>
            <a:endParaRPr sz="2050">
              <a:latin typeface="Verdana"/>
              <a:cs typeface="Verdana"/>
            </a:endParaRPr>
          </a:p>
          <a:p>
            <a:pPr marL="259079" marR="153670" indent="-247015">
              <a:lnSpc>
                <a:spcPct val="116900"/>
              </a:lnSpc>
              <a:buAutoNum type="arabicPeriod"/>
              <a:tabLst>
                <a:tab pos="259715" algn="l"/>
              </a:tabLst>
            </a:pPr>
            <a:r>
              <a:rPr sz="2050" spc="-25" dirty="0">
                <a:latin typeface="Verdana"/>
                <a:cs typeface="Verdana"/>
              </a:rPr>
              <a:t>By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leveraging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distributed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75" dirty="0">
                <a:latin typeface="Verdana"/>
                <a:cs typeface="Verdana"/>
              </a:rPr>
              <a:t>computing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30" dirty="0">
                <a:latin typeface="Verdana"/>
                <a:cs typeface="Verdana"/>
              </a:rPr>
              <a:t>capabilities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of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HDFS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  </a:t>
            </a:r>
            <a:r>
              <a:rPr sz="2050" spc="75" dirty="0">
                <a:latin typeface="Verdana"/>
                <a:cs typeface="Verdana"/>
              </a:rPr>
              <a:t>Hadoop </a:t>
            </a:r>
            <a:r>
              <a:rPr sz="2050" spc="35" dirty="0">
                <a:latin typeface="Verdana"/>
                <a:cs typeface="Verdana"/>
              </a:rPr>
              <a:t>MapReduce,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-20" dirty="0">
                <a:latin typeface="Verdana"/>
                <a:cs typeface="Verdana"/>
              </a:rPr>
              <a:t>Index </a:t>
            </a:r>
            <a:r>
              <a:rPr sz="2050" spc="45" dirty="0">
                <a:latin typeface="Verdana"/>
                <a:cs typeface="Verdana"/>
              </a:rPr>
              <a:t>to </a:t>
            </a:r>
            <a:r>
              <a:rPr sz="2050" dirty="0">
                <a:latin typeface="Verdana"/>
                <a:cs typeface="Verdana"/>
              </a:rPr>
              <a:t>String </a:t>
            </a:r>
            <a:r>
              <a:rPr sz="2050" spc="45" dirty="0">
                <a:latin typeface="Verdana"/>
                <a:cs typeface="Verdana"/>
              </a:rPr>
              <a:t>algorithm </a:t>
            </a:r>
            <a:r>
              <a:rPr sz="2050" spc="55" dirty="0">
                <a:latin typeface="Verdana"/>
                <a:cs typeface="Verdana"/>
              </a:rPr>
              <a:t>can </a:t>
            </a:r>
            <a:r>
              <a:rPr sz="2050" spc="5" dirty="0">
                <a:latin typeface="Verdana"/>
                <a:cs typeface="Verdana"/>
              </a:rPr>
              <a:t>process  large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datasets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efficiently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scalable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manner.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04059" cy="4251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71834" y="2592318"/>
            <a:ext cx="2016164" cy="769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3087" y="495332"/>
            <a:ext cx="711200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b="1" spc="-114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500" b="1" spc="-200" dirty="0">
                <a:solidFill>
                  <a:srgbClr val="FFFFFF"/>
                </a:solidFill>
                <a:latin typeface="Verdana"/>
                <a:cs typeface="Verdana"/>
              </a:rPr>
              <a:t>INDEX </a:t>
            </a:r>
            <a:r>
              <a:rPr sz="2500" b="1" spc="-15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500" b="1" spc="-235" dirty="0">
                <a:solidFill>
                  <a:srgbClr val="FFFFFF"/>
                </a:solidFill>
                <a:latin typeface="Verdana"/>
                <a:cs typeface="Verdana"/>
              </a:rPr>
              <a:t>STRING </a:t>
            </a:r>
            <a:r>
              <a:rPr sz="2500" b="1" spc="-185" dirty="0">
                <a:solidFill>
                  <a:srgbClr val="FFFFFF"/>
                </a:solidFill>
                <a:latin typeface="Verdana"/>
                <a:cs typeface="Verdana"/>
              </a:rPr>
              <a:t>ALGORITHM </a:t>
            </a:r>
            <a:r>
              <a:rPr sz="2500" b="1" spc="-365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2500" b="1" spc="-110" dirty="0">
                <a:solidFill>
                  <a:srgbClr val="FFFFFF"/>
                </a:solidFill>
                <a:latin typeface="Verdana"/>
                <a:cs typeface="Verdana"/>
              </a:rPr>
              <a:t>SPARK </a:t>
            </a:r>
            <a:r>
              <a:rPr sz="2500" b="1" spc="-9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500" b="1" spc="-7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500" b="1" spc="-95" dirty="0">
                <a:solidFill>
                  <a:srgbClr val="FFFFFF"/>
                </a:solidFill>
                <a:latin typeface="Verdana"/>
                <a:cs typeface="Verdana"/>
              </a:rPr>
              <a:t>EXECUTED </a:t>
            </a:r>
            <a:r>
              <a:rPr sz="2500" b="1" spc="-13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500" b="1" spc="-2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500" b="1" spc="-114" dirty="0">
                <a:solidFill>
                  <a:srgbClr val="FFFFFF"/>
                </a:solidFill>
                <a:latin typeface="Verdana"/>
                <a:cs typeface="Verdana"/>
              </a:rPr>
              <a:t>HADOOP  </a:t>
            </a:r>
            <a:r>
              <a:rPr sz="2500" b="1" spc="-225" dirty="0">
                <a:solidFill>
                  <a:srgbClr val="FFFFFF"/>
                </a:solidFill>
                <a:latin typeface="Verdana"/>
                <a:cs typeface="Verdana"/>
              </a:rPr>
              <a:t>DISTRIBUTED </a:t>
            </a:r>
            <a:r>
              <a:rPr sz="2500" b="1" spc="-229" dirty="0">
                <a:solidFill>
                  <a:srgbClr val="FFFFFF"/>
                </a:solidFill>
                <a:latin typeface="Verdana"/>
                <a:cs typeface="Verdana"/>
              </a:rPr>
              <a:t>FILE </a:t>
            </a:r>
            <a:r>
              <a:rPr sz="2500" b="1" spc="-135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500" b="1" spc="-260" dirty="0">
                <a:solidFill>
                  <a:srgbClr val="FFFFFF"/>
                </a:solidFill>
                <a:latin typeface="Verdana"/>
                <a:cs typeface="Verdana"/>
              </a:rPr>
              <a:t>(HDFS)</a:t>
            </a:r>
            <a:r>
              <a:rPr sz="2500" b="1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40" dirty="0">
                <a:solidFill>
                  <a:srgbClr val="FFFFFF"/>
                </a:solidFill>
                <a:latin typeface="Verdana"/>
                <a:cs typeface="Verdana"/>
              </a:rPr>
              <a:t>CLUSTER  </a:t>
            </a:r>
            <a:r>
              <a:rPr sz="2500" b="1" spc="-135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500" b="1" spc="-200" dirty="0">
                <a:solidFill>
                  <a:srgbClr val="FFFFFF"/>
                </a:solidFill>
                <a:latin typeface="Verdana"/>
                <a:cs typeface="Verdana"/>
              </a:rPr>
              <a:t>FOLLOWING </a:t>
            </a:r>
            <a:r>
              <a:rPr sz="2500" b="1" spc="-11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500" b="1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spc="-185" dirty="0">
                <a:solidFill>
                  <a:srgbClr val="FFFFFF"/>
                </a:solidFill>
                <a:latin typeface="Verdana"/>
                <a:cs typeface="Verdana"/>
              </a:rPr>
              <a:t>STEPS: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80605" y="101786"/>
            <a:ext cx="1320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0" dirty="0">
                <a:solidFill>
                  <a:srgbClr val="314EDD"/>
                </a:solidFill>
              </a:rPr>
              <a:t>STEP</a:t>
            </a:r>
            <a:r>
              <a:rPr sz="3000" spc="-415" dirty="0">
                <a:solidFill>
                  <a:srgbClr val="314EDD"/>
                </a:solidFill>
              </a:rPr>
              <a:t> </a:t>
            </a:r>
            <a:r>
              <a:rPr sz="3000" spc="-459" dirty="0">
                <a:solidFill>
                  <a:srgbClr val="314EDD"/>
                </a:solidFill>
              </a:rPr>
              <a:t>3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9580605" y="513739"/>
            <a:ext cx="5915025" cy="934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95">
              <a:lnSpc>
                <a:spcPct val="113999"/>
              </a:lnSpc>
              <a:spcBef>
                <a:spcPts val="100"/>
              </a:spcBef>
            </a:pPr>
            <a:r>
              <a:rPr sz="1700" b="1" spc="-85" dirty="0">
                <a:latin typeface="Verdana"/>
                <a:cs typeface="Verdana"/>
              </a:rPr>
              <a:t>Write </a:t>
            </a:r>
            <a:r>
              <a:rPr sz="1700" b="1" spc="-70" dirty="0">
                <a:latin typeface="Verdana"/>
                <a:cs typeface="Verdana"/>
              </a:rPr>
              <a:t>the </a:t>
            </a:r>
            <a:r>
              <a:rPr sz="1700" b="1" spc="-95" dirty="0">
                <a:latin typeface="Verdana"/>
                <a:cs typeface="Verdana"/>
              </a:rPr>
              <a:t>Spark </a:t>
            </a:r>
            <a:r>
              <a:rPr sz="1700" b="1" spc="-70" dirty="0">
                <a:latin typeface="Verdana"/>
                <a:cs typeface="Verdana"/>
              </a:rPr>
              <a:t>code </a:t>
            </a:r>
            <a:r>
              <a:rPr sz="1700" b="1" spc="-95" dirty="0">
                <a:latin typeface="Verdana"/>
                <a:cs typeface="Verdana"/>
              </a:rPr>
              <a:t>for </a:t>
            </a:r>
            <a:r>
              <a:rPr sz="1700" b="1" spc="-70" dirty="0">
                <a:latin typeface="Verdana"/>
                <a:cs typeface="Verdana"/>
              </a:rPr>
              <a:t>the </a:t>
            </a:r>
            <a:r>
              <a:rPr sz="1700" b="1" spc="-95" dirty="0">
                <a:latin typeface="Verdana"/>
                <a:cs typeface="Verdana"/>
              </a:rPr>
              <a:t>algorithm: </a:t>
            </a:r>
            <a:r>
              <a:rPr sz="1700" spc="-10" dirty="0">
                <a:latin typeface="Verdana"/>
                <a:cs typeface="Verdana"/>
              </a:rPr>
              <a:t>The </a:t>
            </a:r>
            <a:r>
              <a:rPr sz="1700" spc="-30" dirty="0">
                <a:latin typeface="Verdana"/>
                <a:cs typeface="Verdana"/>
              </a:rPr>
              <a:t>Index </a:t>
            </a:r>
            <a:r>
              <a:rPr sz="1700" spc="20" dirty="0">
                <a:latin typeface="Verdana"/>
                <a:cs typeface="Verdana"/>
              </a:rPr>
              <a:t>to  </a:t>
            </a:r>
            <a:r>
              <a:rPr sz="1700" spc="-15" dirty="0">
                <a:latin typeface="Verdana"/>
                <a:cs typeface="Verdana"/>
              </a:rPr>
              <a:t>String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algorithm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can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be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40" dirty="0">
                <a:latin typeface="Verdana"/>
                <a:cs typeface="Verdana"/>
              </a:rPr>
              <a:t>implemented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using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Spark  </a:t>
            </a:r>
            <a:r>
              <a:rPr sz="1700" spc="-5" dirty="0">
                <a:latin typeface="Verdana"/>
                <a:cs typeface="Verdana"/>
              </a:rPr>
              <a:t>API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30" dirty="0">
                <a:latin typeface="Verdana"/>
                <a:cs typeface="Verdana"/>
              </a:rPr>
              <a:t>in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any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0" dirty="0">
                <a:latin typeface="Verdana"/>
                <a:cs typeface="Verdana"/>
              </a:rPr>
              <a:t>language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that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supports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-65" dirty="0">
                <a:latin typeface="Verdana"/>
                <a:cs typeface="Verdana"/>
              </a:rPr>
              <a:t>Spark,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such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0" dirty="0">
                <a:latin typeface="Verdana"/>
                <a:cs typeface="Verdana"/>
              </a:rPr>
              <a:t>as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Scala  or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Python.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40" dirty="0">
                <a:latin typeface="Verdana"/>
                <a:cs typeface="Verdana"/>
              </a:rPr>
              <a:t>code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needs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" dirty="0">
                <a:latin typeface="Verdana"/>
                <a:cs typeface="Verdana"/>
              </a:rPr>
              <a:t>read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from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5" dirty="0">
                <a:latin typeface="Verdana"/>
                <a:cs typeface="Verdana"/>
              </a:rPr>
              <a:t>HDFS,  </a:t>
            </a:r>
            <a:r>
              <a:rPr sz="1700" spc="-15" dirty="0">
                <a:latin typeface="Verdana"/>
                <a:cs typeface="Verdana"/>
              </a:rPr>
              <a:t>process </a:t>
            </a:r>
            <a:r>
              <a:rPr sz="1700" spc="15" dirty="0">
                <a:latin typeface="Verdana"/>
                <a:cs typeface="Verdana"/>
              </a:rPr>
              <a:t>it </a:t>
            </a:r>
            <a:r>
              <a:rPr sz="1700" dirty="0">
                <a:latin typeface="Verdana"/>
                <a:cs typeface="Verdana"/>
              </a:rPr>
              <a:t>using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-10" dirty="0">
                <a:latin typeface="Verdana"/>
                <a:cs typeface="Verdana"/>
              </a:rPr>
              <a:t>algorithm, </a:t>
            </a:r>
            <a:r>
              <a:rPr sz="1700" spc="35" dirty="0">
                <a:latin typeface="Verdana"/>
                <a:cs typeface="Verdana"/>
              </a:rPr>
              <a:t>and </a:t>
            </a:r>
            <a:r>
              <a:rPr sz="1700" spc="15" dirty="0">
                <a:latin typeface="Verdana"/>
                <a:cs typeface="Verdana"/>
              </a:rPr>
              <a:t>write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35" dirty="0">
                <a:latin typeface="Verdana"/>
                <a:cs typeface="Verdana"/>
              </a:rPr>
              <a:t>output  </a:t>
            </a:r>
            <a:r>
              <a:rPr sz="1700" spc="30" dirty="0">
                <a:latin typeface="Verdana"/>
                <a:cs typeface="Verdana"/>
              </a:rPr>
              <a:t>back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355" dirty="0">
                <a:latin typeface="Verdana"/>
                <a:cs typeface="Verdana"/>
              </a:rPr>
              <a:t> </a:t>
            </a:r>
            <a:r>
              <a:rPr sz="1700" spc="-60" dirty="0">
                <a:latin typeface="Verdana"/>
                <a:cs typeface="Verdana"/>
              </a:rPr>
              <a:t>HDFS.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Verdana"/>
              <a:cs typeface="Verdana"/>
            </a:endParaRPr>
          </a:p>
          <a:p>
            <a:pPr marL="12700">
              <a:lnSpc>
                <a:spcPts val="3495"/>
              </a:lnSpc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235" dirty="0">
                <a:solidFill>
                  <a:srgbClr val="314EDD"/>
                </a:solidFill>
                <a:latin typeface="Verdana"/>
                <a:cs typeface="Verdana"/>
              </a:rPr>
              <a:t>4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ts val="1935"/>
              </a:lnSpc>
            </a:pPr>
            <a:r>
              <a:rPr sz="1700" spc="-65" dirty="0">
                <a:latin typeface="Verdana"/>
                <a:cs typeface="Verdana"/>
              </a:rPr>
              <a:t>S</a:t>
            </a:r>
            <a:r>
              <a:rPr sz="1700" b="1" spc="-65" dirty="0">
                <a:latin typeface="Verdana"/>
                <a:cs typeface="Verdana"/>
              </a:rPr>
              <a:t>ubmit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70" dirty="0">
                <a:latin typeface="Verdana"/>
                <a:cs typeface="Verdana"/>
              </a:rPr>
              <a:t>the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95" dirty="0">
                <a:latin typeface="Verdana"/>
                <a:cs typeface="Verdana"/>
              </a:rPr>
              <a:t>Spark</a:t>
            </a:r>
            <a:r>
              <a:rPr sz="1700" b="1" spc="-185" dirty="0">
                <a:latin typeface="Verdana"/>
                <a:cs typeface="Verdana"/>
              </a:rPr>
              <a:t> </a:t>
            </a:r>
            <a:r>
              <a:rPr sz="1700" b="1" spc="-90" dirty="0">
                <a:latin typeface="Verdana"/>
                <a:cs typeface="Verdana"/>
              </a:rPr>
              <a:t>job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65" dirty="0">
                <a:latin typeface="Verdana"/>
                <a:cs typeface="Verdana"/>
              </a:rPr>
              <a:t>to</a:t>
            </a:r>
            <a:r>
              <a:rPr sz="1700" b="1" spc="-185" dirty="0">
                <a:latin typeface="Verdana"/>
                <a:cs typeface="Verdana"/>
              </a:rPr>
              <a:t> </a:t>
            </a:r>
            <a:r>
              <a:rPr sz="1700" b="1" spc="-70" dirty="0">
                <a:latin typeface="Verdana"/>
                <a:cs typeface="Verdana"/>
              </a:rPr>
              <a:t>the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130" dirty="0">
                <a:latin typeface="Verdana"/>
                <a:cs typeface="Verdana"/>
              </a:rPr>
              <a:t>cluster</a:t>
            </a:r>
            <a:r>
              <a:rPr sz="1700" spc="-130" dirty="0">
                <a:latin typeface="Verdana"/>
                <a:cs typeface="Verdana"/>
              </a:rPr>
              <a:t>: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0" dirty="0">
                <a:latin typeface="Verdana"/>
                <a:cs typeface="Verdana"/>
              </a:rPr>
              <a:t>Once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40" dirty="0">
                <a:latin typeface="Verdana"/>
                <a:cs typeface="Verdana"/>
              </a:rPr>
              <a:t>code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is</a:t>
            </a:r>
            <a:endParaRPr sz="1700">
              <a:latin typeface="Verdana"/>
              <a:cs typeface="Verdana"/>
            </a:endParaRPr>
          </a:p>
          <a:p>
            <a:pPr marL="12700" marR="74295">
              <a:lnSpc>
                <a:spcPct val="113999"/>
              </a:lnSpc>
            </a:pPr>
            <a:r>
              <a:rPr sz="1700" spc="-15" dirty="0">
                <a:latin typeface="Verdana"/>
                <a:cs typeface="Verdana"/>
              </a:rPr>
              <a:t>written, </a:t>
            </a:r>
            <a:r>
              <a:rPr sz="1700" spc="15" dirty="0">
                <a:latin typeface="Verdana"/>
                <a:cs typeface="Verdana"/>
              </a:rPr>
              <a:t>it </a:t>
            </a:r>
            <a:r>
              <a:rPr sz="1700" dirty="0">
                <a:latin typeface="Verdana"/>
                <a:cs typeface="Verdana"/>
              </a:rPr>
              <a:t>needs </a:t>
            </a:r>
            <a:r>
              <a:rPr sz="1700" spc="20" dirty="0">
                <a:latin typeface="Verdana"/>
                <a:cs typeface="Verdana"/>
              </a:rPr>
              <a:t>to </a:t>
            </a:r>
            <a:r>
              <a:rPr sz="1700" spc="35" dirty="0">
                <a:latin typeface="Verdana"/>
                <a:cs typeface="Verdana"/>
              </a:rPr>
              <a:t>be </a:t>
            </a:r>
            <a:r>
              <a:rPr sz="1700" spc="25" dirty="0">
                <a:latin typeface="Verdana"/>
                <a:cs typeface="Verdana"/>
              </a:rPr>
              <a:t>packaged into </a:t>
            </a:r>
            <a:r>
              <a:rPr sz="1700" spc="-25" dirty="0">
                <a:latin typeface="Verdana"/>
                <a:cs typeface="Verdana"/>
              </a:rPr>
              <a:t>a </a:t>
            </a:r>
            <a:r>
              <a:rPr sz="1700" spc="65" dirty="0">
                <a:latin typeface="Verdana"/>
                <a:cs typeface="Verdana"/>
              </a:rPr>
              <a:t>JAR </a:t>
            </a:r>
            <a:r>
              <a:rPr sz="1700" dirty="0">
                <a:latin typeface="Verdana"/>
                <a:cs typeface="Verdana"/>
              </a:rPr>
              <a:t>file </a:t>
            </a:r>
            <a:r>
              <a:rPr sz="1700" spc="35" dirty="0">
                <a:latin typeface="Verdana"/>
                <a:cs typeface="Verdana"/>
              </a:rPr>
              <a:t>and  </a:t>
            </a:r>
            <a:r>
              <a:rPr sz="1700" spc="30" dirty="0">
                <a:latin typeface="Verdana"/>
                <a:cs typeface="Verdana"/>
              </a:rPr>
              <a:t>submitted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Spark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" dirty="0">
                <a:latin typeface="Verdana"/>
                <a:cs typeface="Verdana"/>
              </a:rPr>
              <a:t>cluster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using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spark-submit  </a:t>
            </a:r>
            <a:r>
              <a:rPr sz="1700" spc="20" dirty="0">
                <a:latin typeface="Verdana"/>
                <a:cs typeface="Verdana"/>
              </a:rPr>
              <a:t>command. </a:t>
            </a:r>
            <a:r>
              <a:rPr sz="1700" spc="-25" dirty="0">
                <a:latin typeface="Verdana"/>
                <a:cs typeface="Verdana"/>
              </a:rPr>
              <a:t>This </a:t>
            </a:r>
            <a:r>
              <a:rPr sz="1700" spc="60" dirty="0">
                <a:latin typeface="Verdana"/>
                <a:cs typeface="Verdana"/>
              </a:rPr>
              <a:t>command </a:t>
            </a:r>
            <a:r>
              <a:rPr sz="1700" spc="-10" dirty="0">
                <a:latin typeface="Verdana"/>
                <a:cs typeface="Verdana"/>
              </a:rPr>
              <a:t>tells </a:t>
            </a:r>
            <a:r>
              <a:rPr sz="1700" spc="-25" dirty="0">
                <a:latin typeface="Verdana"/>
                <a:cs typeface="Verdana"/>
              </a:rPr>
              <a:t>Spark </a:t>
            </a:r>
            <a:r>
              <a:rPr sz="1700" spc="20" dirty="0">
                <a:latin typeface="Verdana"/>
                <a:cs typeface="Verdana"/>
              </a:rPr>
              <a:t>to </a:t>
            </a:r>
            <a:r>
              <a:rPr sz="1700" spc="10" dirty="0">
                <a:latin typeface="Verdana"/>
                <a:cs typeface="Verdana"/>
              </a:rPr>
              <a:t>allocate </a:t>
            </a:r>
            <a:r>
              <a:rPr sz="1700" spc="20" dirty="0">
                <a:latin typeface="Verdana"/>
                <a:cs typeface="Verdana"/>
              </a:rPr>
              <a:t>the  </a:t>
            </a:r>
            <a:r>
              <a:rPr sz="1700" spc="-35" dirty="0">
                <a:latin typeface="Verdana"/>
                <a:cs typeface="Verdana"/>
              </a:rPr>
              <a:t>necessary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resources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and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" dirty="0">
                <a:latin typeface="Verdana"/>
                <a:cs typeface="Verdana"/>
              </a:rPr>
              <a:t>execute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job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on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HDFS  </a:t>
            </a:r>
            <a:r>
              <a:rPr sz="1700" spc="-5" dirty="0">
                <a:latin typeface="Verdana"/>
                <a:cs typeface="Verdana"/>
              </a:rPr>
              <a:t>cluster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350" dirty="0">
                <a:solidFill>
                  <a:srgbClr val="314EDD"/>
                </a:solidFill>
                <a:latin typeface="Verdana"/>
                <a:cs typeface="Verdana"/>
              </a:rPr>
              <a:t>5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3999"/>
              </a:lnSpc>
              <a:spcBef>
                <a:spcPts val="535"/>
              </a:spcBef>
            </a:pPr>
            <a:r>
              <a:rPr sz="1700" b="1" spc="-80" dirty="0">
                <a:latin typeface="Verdana"/>
                <a:cs typeface="Verdana"/>
              </a:rPr>
              <a:t>Monitor </a:t>
            </a:r>
            <a:r>
              <a:rPr sz="1700" b="1" spc="-70" dirty="0">
                <a:latin typeface="Verdana"/>
                <a:cs typeface="Verdana"/>
              </a:rPr>
              <a:t>the </a:t>
            </a:r>
            <a:r>
              <a:rPr sz="1700" b="1" spc="-140" dirty="0">
                <a:latin typeface="Verdana"/>
                <a:cs typeface="Verdana"/>
              </a:rPr>
              <a:t>job: </a:t>
            </a:r>
            <a:r>
              <a:rPr sz="1700" spc="5" dirty="0">
                <a:latin typeface="Verdana"/>
                <a:cs typeface="Verdana"/>
              </a:rPr>
              <a:t>During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10" dirty="0">
                <a:latin typeface="Verdana"/>
                <a:cs typeface="Verdana"/>
              </a:rPr>
              <a:t>execution </a:t>
            </a:r>
            <a:r>
              <a:rPr sz="1700" spc="5" dirty="0">
                <a:latin typeface="Verdana"/>
                <a:cs typeface="Verdana"/>
              </a:rPr>
              <a:t>of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-30" dirty="0">
                <a:latin typeface="Verdana"/>
                <a:cs typeface="Verdana"/>
              </a:rPr>
              <a:t>Index </a:t>
            </a:r>
            <a:r>
              <a:rPr sz="1700" spc="20" dirty="0">
                <a:latin typeface="Verdana"/>
                <a:cs typeface="Verdana"/>
              </a:rPr>
              <a:t>to  </a:t>
            </a:r>
            <a:r>
              <a:rPr sz="1700" spc="-15" dirty="0">
                <a:latin typeface="Verdana"/>
                <a:cs typeface="Verdana"/>
              </a:rPr>
              <a:t>String </a:t>
            </a:r>
            <a:r>
              <a:rPr sz="1700" spc="-10" dirty="0">
                <a:latin typeface="Verdana"/>
                <a:cs typeface="Verdana"/>
              </a:rPr>
              <a:t>algorithm, </a:t>
            </a:r>
            <a:r>
              <a:rPr sz="1700" spc="15" dirty="0">
                <a:latin typeface="Verdana"/>
                <a:cs typeface="Verdana"/>
              </a:rPr>
              <a:t>it </a:t>
            </a:r>
            <a:r>
              <a:rPr sz="1700" spc="-40" dirty="0">
                <a:latin typeface="Verdana"/>
                <a:cs typeface="Verdana"/>
              </a:rPr>
              <a:t>is </a:t>
            </a:r>
            <a:r>
              <a:rPr sz="1700" spc="25" dirty="0">
                <a:latin typeface="Verdana"/>
                <a:cs typeface="Verdana"/>
              </a:rPr>
              <a:t>important </a:t>
            </a:r>
            <a:r>
              <a:rPr sz="1700" spc="20" dirty="0">
                <a:latin typeface="Verdana"/>
                <a:cs typeface="Verdana"/>
              </a:rPr>
              <a:t>to </a:t>
            </a:r>
            <a:r>
              <a:rPr sz="1700" spc="25" dirty="0">
                <a:latin typeface="Verdana"/>
                <a:cs typeface="Verdana"/>
              </a:rPr>
              <a:t>monitor </a:t>
            </a:r>
            <a:r>
              <a:rPr sz="1700" spc="20" dirty="0">
                <a:latin typeface="Verdana"/>
                <a:cs typeface="Verdana"/>
              </a:rPr>
              <a:t>the  </a:t>
            </a:r>
            <a:r>
              <a:rPr sz="1700" spc="-25" dirty="0">
                <a:latin typeface="Verdana"/>
                <a:cs typeface="Verdana"/>
              </a:rPr>
              <a:t>progress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of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job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0" dirty="0">
                <a:latin typeface="Verdana"/>
                <a:cs typeface="Verdana"/>
              </a:rPr>
              <a:t>ensure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that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it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is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running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-5" dirty="0">
                <a:latin typeface="Verdana"/>
                <a:cs typeface="Verdana"/>
              </a:rPr>
              <a:t>correctly  </a:t>
            </a:r>
            <a:r>
              <a:rPr sz="1700" spc="35" dirty="0">
                <a:latin typeface="Verdana"/>
                <a:cs typeface="Verdana"/>
              </a:rPr>
              <a:t>and </a:t>
            </a:r>
            <a:r>
              <a:rPr sz="1700" spc="20" dirty="0">
                <a:latin typeface="Verdana"/>
                <a:cs typeface="Verdana"/>
              </a:rPr>
              <a:t>to </a:t>
            </a:r>
            <a:r>
              <a:rPr sz="1700" spc="25" dirty="0">
                <a:latin typeface="Verdana"/>
                <a:cs typeface="Verdana"/>
              </a:rPr>
              <a:t>detect </a:t>
            </a:r>
            <a:r>
              <a:rPr sz="1700" spc="-30" dirty="0">
                <a:latin typeface="Verdana"/>
                <a:cs typeface="Verdana"/>
              </a:rPr>
              <a:t>any </a:t>
            </a:r>
            <a:r>
              <a:rPr sz="1700" spc="-45" dirty="0">
                <a:latin typeface="Verdana"/>
                <a:cs typeface="Verdana"/>
              </a:rPr>
              <a:t>issues </a:t>
            </a:r>
            <a:r>
              <a:rPr sz="1700" spc="15" dirty="0">
                <a:latin typeface="Verdana"/>
                <a:cs typeface="Verdana"/>
              </a:rPr>
              <a:t>that </a:t>
            </a:r>
            <a:r>
              <a:rPr sz="1700" spc="-10" dirty="0">
                <a:latin typeface="Verdana"/>
                <a:cs typeface="Verdana"/>
              </a:rPr>
              <a:t>may </a:t>
            </a:r>
            <a:r>
              <a:rPr sz="1700" spc="-75" dirty="0">
                <a:latin typeface="Verdana"/>
                <a:cs typeface="Verdana"/>
              </a:rPr>
              <a:t>arise. </a:t>
            </a:r>
            <a:r>
              <a:rPr sz="1700" spc="-25" dirty="0">
                <a:latin typeface="Verdana"/>
                <a:cs typeface="Verdana"/>
              </a:rPr>
              <a:t>This </a:t>
            </a:r>
            <a:r>
              <a:rPr sz="1700" spc="25" dirty="0">
                <a:latin typeface="Verdana"/>
                <a:cs typeface="Verdana"/>
              </a:rPr>
              <a:t>can </a:t>
            </a:r>
            <a:r>
              <a:rPr sz="1700" spc="35" dirty="0">
                <a:latin typeface="Verdana"/>
                <a:cs typeface="Verdana"/>
              </a:rPr>
              <a:t>be  done </a:t>
            </a:r>
            <a:r>
              <a:rPr sz="1700" dirty="0">
                <a:latin typeface="Verdana"/>
                <a:cs typeface="Verdana"/>
              </a:rPr>
              <a:t>using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-25" dirty="0">
                <a:latin typeface="Verdana"/>
                <a:cs typeface="Verdana"/>
              </a:rPr>
              <a:t>Spark </a:t>
            </a:r>
            <a:r>
              <a:rPr sz="1700" spc="65" dirty="0">
                <a:latin typeface="Verdana"/>
                <a:cs typeface="Verdana"/>
              </a:rPr>
              <a:t>web </a:t>
            </a:r>
            <a:r>
              <a:rPr sz="1700" spc="-80" dirty="0">
                <a:latin typeface="Verdana"/>
                <a:cs typeface="Verdana"/>
              </a:rPr>
              <a:t>UI </a:t>
            </a:r>
            <a:r>
              <a:rPr sz="1700" spc="-15" dirty="0">
                <a:latin typeface="Verdana"/>
                <a:cs typeface="Verdana"/>
              </a:rPr>
              <a:t>or </a:t>
            </a:r>
            <a:r>
              <a:rPr sz="1700" spc="-30" dirty="0">
                <a:latin typeface="Verdana"/>
                <a:cs typeface="Verdana"/>
              </a:rPr>
              <a:t>any </a:t>
            </a:r>
            <a:r>
              <a:rPr sz="1700" spc="5" dirty="0">
                <a:latin typeface="Verdana"/>
                <a:cs typeface="Verdana"/>
              </a:rPr>
              <a:t>other </a:t>
            </a:r>
            <a:r>
              <a:rPr sz="1700" spc="25" dirty="0">
                <a:latin typeface="Verdana"/>
                <a:cs typeface="Verdana"/>
              </a:rPr>
              <a:t>monitoring  tool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that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is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40" dirty="0">
                <a:latin typeface="Verdana"/>
                <a:cs typeface="Verdana"/>
              </a:rPr>
              <a:t>compatible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with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60" dirty="0">
                <a:latin typeface="Verdana"/>
                <a:cs typeface="Verdana"/>
              </a:rPr>
              <a:t>Spark.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240" dirty="0">
                <a:solidFill>
                  <a:srgbClr val="314EDD"/>
                </a:solidFill>
                <a:latin typeface="Verdana"/>
                <a:cs typeface="Verdana"/>
              </a:rPr>
              <a:t>6</a:t>
            </a:r>
            <a:endParaRPr sz="3000">
              <a:latin typeface="Verdana"/>
              <a:cs typeface="Verdana"/>
            </a:endParaRPr>
          </a:p>
          <a:p>
            <a:pPr marL="12700" marR="133350">
              <a:lnSpc>
                <a:spcPts val="2320"/>
              </a:lnSpc>
              <a:spcBef>
                <a:spcPts val="10"/>
              </a:spcBef>
            </a:pPr>
            <a:r>
              <a:rPr sz="1700" b="1" spc="-100" dirty="0">
                <a:latin typeface="Verdana"/>
                <a:cs typeface="Verdana"/>
              </a:rPr>
              <a:t>Retrieve </a:t>
            </a:r>
            <a:r>
              <a:rPr sz="1700" b="1" spc="-70" dirty="0">
                <a:latin typeface="Verdana"/>
                <a:cs typeface="Verdana"/>
              </a:rPr>
              <a:t>the </a:t>
            </a:r>
            <a:r>
              <a:rPr sz="1700" b="1" spc="-114" dirty="0">
                <a:latin typeface="Verdana"/>
                <a:cs typeface="Verdana"/>
              </a:rPr>
              <a:t>output</a:t>
            </a:r>
            <a:r>
              <a:rPr sz="1700" spc="-114" dirty="0">
                <a:latin typeface="Verdana"/>
                <a:cs typeface="Verdana"/>
              </a:rPr>
              <a:t>: </a:t>
            </a:r>
            <a:r>
              <a:rPr sz="1700" spc="30" dirty="0">
                <a:latin typeface="Verdana"/>
                <a:cs typeface="Verdana"/>
              </a:rPr>
              <a:t>Once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5" dirty="0">
                <a:latin typeface="Verdana"/>
                <a:cs typeface="Verdana"/>
              </a:rPr>
              <a:t>job </a:t>
            </a:r>
            <a:r>
              <a:rPr sz="1700" spc="-40" dirty="0">
                <a:latin typeface="Verdana"/>
                <a:cs typeface="Verdana"/>
              </a:rPr>
              <a:t>is </a:t>
            </a:r>
            <a:r>
              <a:rPr sz="1700" spc="5" dirty="0">
                <a:latin typeface="Verdana"/>
                <a:cs typeface="Verdana"/>
              </a:rPr>
              <a:t>complete, </a:t>
            </a:r>
            <a:r>
              <a:rPr sz="1700" spc="20" dirty="0">
                <a:latin typeface="Verdana"/>
                <a:cs typeface="Verdana"/>
              </a:rPr>
              <a:t>the  </a:t>
            </a:r>
            <a:r>
              <a:rPr sz="1700" spc="35" dirty="0">
                <a:latin typeface="Verdana"/>
                <a:cs typeface="Verdana"/>
              </a:rPr>
              <a:t>output </a:t>
            </a:r>
            <a:r>
              <a:rPr sz="1700" spc="25" dirty="0">
                <a:latin typeface="Verdana"/>
                <a:cs typeface="Verdana"/>
              </a:rPr>
              <a:t>can </a:t>
            </a:r>
            <a:r>
              <a:rPr sz="1700" spc="35" dirty="0">
                <a:latin typeface="Verdana"/>
                <a:cs typeface="Verdana"/>
              </a:rPr>
              <a:t>be </a:t>
            </a:r>
            <a:r>
              <a:rPr sz="1700" spc="-20" dirty="0">
                <a:latin typeface="Verdana"/>
                <a:cs typeface="Verdana"/>
              </a:rPr>
              <a:t>retrieved </a:t>
            </a:r>
            <a:r>
              <a:rPr sz="1700" spc="15" dirty="0">
                <a:latin typeface="Verdana"/>
                <a:cs typeface="Verdana"/>
              </a:rPr>
              <a:t>from </a:t>
            </a:r>
            <a:r>
              <a:rPr sz="1700" spc="-15" dirty="0">
                <a:latin typeface="Verdana"/>
                <a:cs typeface="Verdana"/>
              </a:rPr>
              <a:t>HDFS </a:t>
            </a:r>
            <a:r>
              <a:rPr sz="1700" dirty="0">
                <a:latin typeface="Verdana"/>
                <a:cs typeface="Verdana"/>
              </a:rPr>
              <a:t>using </a:t>
            </a:r>
            <a:r>
              <a:rPr sz="1700" spc="45" dirty="0">
                <a:latin typeface="Verdana"/>
                <a:cs typeface="Verdana"/>
              </a:rPr>
              <a:t>Hadoop  </a:t>
            </a:r>
            <a:r>
              <a:rPr sz="1700" spc="40" dirty="0">
                <a:latin typeface="Verdana"/>
                <a:cs typeface="Verdana"/>
              </a:rPr>
              <a:t>commands </a:t>
            </a:r>
            <a:r>
              <a:rPr sz="1700" spc="-15" dirty="0">
                <a:latin typeface="Verdana"/>
                <a:cs typeface="Verdana"/>
              </a:rPr>
              <a:t>or </a:t>
            </a:r>
            <a:r>
              <a:rPr sz="1700" spc="-30" dirty="0">
                <a:latin typeface="Verdana"/>
                <a:cs typeface="Verdana"/>
              </a:rPr>
              <a:t>any </a:t>
            </a:r>
            <a:r>
              <a:rPr sz="1700" spc="5" dirty="0">
                <a:latin typeface="Verdana"/>
                <a:cs typeface="Verdana"/>
              </a:rPr>
              <a:t>other </a:t>
            </a:r>
            <a:r>
              <a:rPr sz="1700" spc="10" dirty="0">
                <a:latin typeface="Verdana"/>
                <a:cs typeface="Verdana"/>
              </a:rPr>
              <a:t>HDFS-compatible </a:t>
            </a:r>
            <a:r>
              <a:rPr sz="1700" spc="-30" dirty="0">
                <a:latin typeface="Verdana"/>
                <a:cs typeface="Verdana"/>
              </a:rPr>
              <a:t>tool. </a:t>
            </a:r>
            <a:r>
              <a:rPr sz="1700" spc="-10" dirty="0">
                <a:latin typeface="Verdana"/>
                <a:cs typeface="Verdana"/>
              </a:rPr>
              <a:t>The  </a:t>
            </a:r>
            <a:r>
              <a:rPr sz="1700" spc="35" dirty="0">
                <a:latin typeface="Verdana"/>
                <a:cs typeface="Verdana"/>
              </a:rPr>
              <a:t>output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45" dirty="0">
                <a:latin typeface="Verdana"/>
                <a:cs typeface="Verdana"/>
              </a:rPr>
              <a:t>will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be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0" dirty="0">
                <a:latin typeface="Verdana"/>
                <a:cs typeface="Verdana"/>
              </a:rPr>
              <a:t>in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form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of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a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string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that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corresponds 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original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0" dirty="0">
                <a:latin typeface="Verdana"/>
                <a:cs typeface="Verdana"/>
              </a:rPr>
              <a:t>index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value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0459" y="4902199"/>
            <a:ext cx="5742305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900" dirty="0">
                <a:solidFill>
                  <a:srgbClr val="314EDD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3999"/>
              </a:lnSpc>
              <a:spcBef>
                <a:spcPts val="1445"/>
              </a:spcBef>
            </a:pPr>
            <a:r>
              <a:rPr sz="1700" spc="-95" dirty="0">
                <a:latin typeface="Verdana"/>
                <a:cs typeface="Verdana"/>
              </a:rPr>
              <a:t>I</a:t>
            </a:r>
            <a:r>
              <a:rPr sz="1700" b="1" spc="-95" dirty="0">
                <a:latin typeface="Verdana"/>
                <a:cs typeface="Verdana"/>
              </a:rPr>
              <a:t>nstall</a:t>
            </a:r>
            <a:r>
              <a:rPr sz="1700" b="1" spc="-195" dirty="0">
                <a:latin typeface="Verdana"/>
                <a:cs typeface="Verdana"/>
              </a:rPr>
              <a:t> </a:t>
            </a:r>
            <a:r>
              <a:rPr sz="1700" b="1" spc="-75" dirty="0">
                <a:latin typeface="Verdana"/>
                <a:cs typeface="Verdana"/>
              </a:rPr>
              <a:t>and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85" dirty="0">
                <a:latin typeface="Verdana"/>
                <a:cs typeface="Verdana"/>
              </a:rPr>
              <a:t>configure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95" dirty="0">
                <a:latin typeface="Verdana"/>
                <a:cs typeface="Verdana"/>
              </a:rPr>
              <a:t>Spark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80" dirty="0">
                <a:latin typeface="Verdana"/>
                <a:cs typeface="Verdana"/>
              </a:rPr>
              <a:t>on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70" dirty="0">
                <a:latin typeface="Verdana"/>
                <a:cs typeface="Verdana"/>
              </a:rPr>
              <a:t>the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105" dirty="0">
                <a:latin typeface="Verdana"/>
                <a:cs typeface="Verdana"/>
              </a:rPr>
              <a:t>HDFS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110" dirty="0">
                <a:latin typeface="Verdana"/>
                <a:cs typeface="Verdana"/>
              </a:rPr>
              <a:t>cluster:</a:t>
            </a:r>
            <a:r>
              <a:rPr sz="1700" b="1" spc="-15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This  </a:t>
            </a:r>
            <a:r>
              <a:rPr sz="1700" dirty="0">
                <a:latin typeface="Verdana"/>
                <a:cs typeface="Verdana"/>
              </a:rPr>
              <a:t>step </a:t>
            </a:r>
            <a:r>
              <a:rPr sz="1700" spc="-30" dirty="0">
                <a:latin typeface="Verdana"/>
                <a:cs typeface="Verdana"/>
              </a:rPr>
              <a:t>involves </a:t>
            </a:r>
            <a:r>
              <a:rPr sz="1700" spc="10" dirty="0">
                <a:latin typeface="Verdana"/>
                <a:cs typeface="Verdana"/>
              </a:rPr>
              <a:t>installing </a:t>
            </a:r>
            <a:r>
              <a:rPr sz="1700" spc="-25" dirty="0">
                <a:latin typeface="Verdana"/>
                <a:cs typeface="Verdana"/>
              </a:rPr>
              <a:t>Spark </a:t>
            </a:r>
            <a:r>
              <a:rPr sz="1700" spc="35" dirty="0">
                <a:latin typeface="Verdana"/>
                <a:cs typeface="Verdana"/>
              </a:rPr>
              <a:t>on </a:t>
            </a:r>
            <a:r>
              <a:rPr sz="1700" spc="10" dirty="0">
                <a:latin typeface="Verdana"/>
                <a:cs typeface="Verdana"/>
              </a:rPr>
              <a:t>all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10" dirty="0">
                <a:latin typeface="Verdana"/>
                <a:cs typeface="Verdana"/>
              </a:rPr>
              <a:t>nodes </a:t>
            </a:r>
            <a:r>
              <a:rPr sz="1700" spc="5" dirty="0">
                <a:latin typeface="Verdana"/>
                <a:cs typeface="Verdana"/>
              </a:rPr>
              <a:t>of </a:t>
            </a:r>
            <a:r>
              <a:rPr sz="1700" spc="20" dirty="0">
                <a:latin typeface="Verdana"/>
                <a:cs typeface="Verdana"/>
              </a:rPr>
              <a:t>the  </a:t>
            </a:r>
            <a:r>
              <a:rPr sz="1700" spc="-15" dirty="0">
                <a:latin typeface="Verdana"/>
                <a:cs typeface="Verdana"/>
              </a:rPr>
              <a:t>HDFS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5" dirty="0">
                <a:latin typeface="Verdana"/>
                <a:cs typeface="Verdana"/>
              </a:rPr>
              <a:t>cluster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and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configuring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it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work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with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spc="-60" dirty="0">
                <a:latin typeface="Verdana"/>
                <a:cs typeface="Verdana"/>
              </a:rPr>
              <a:t>HDFS.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0377" y="2901486"/>
            <a:ext cx="6496041" cy="98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40459" y="7267386"/>
            <a:ext cx="1336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41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0459" y="8096039"/>
            <a:ext cx="578866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700" spc="-70" dirty="0">
                <a:latin typeface="Verdana"/>
                <a:cs typeface="Verdana"/>
              </a:rPr>
              <a:t>L</a:t>
            </a:r>
            <a:r>
              <a:rPr sz="1700" b="1" spc="-70" dirty="0">
                <a:latin typeface="Verdana"/>
                <a:cs typeface="Verdana"/>
              </a:rPr>
              <a:t>oad</a:t>
            </a:r>
            <a:r>
              <a:rPr sz="1700" b="1" spc="-195" dirty="0">
                <a:latin typeface="Verdana"/>
                <a:cs typeface="Verdana"/>
              </a:rPr>
              <a:t> </a:t>
            </a:r>
            <a:r>
              <a:rPr sz="1700" b="1" spc="-70" dirty="0">
                <a:latin typeface="Verdana"/>
                <a:cs typeface="Verdana"/>
              </a:rPr>
              <a:t>the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80" dirty="0">
                <a:latin typeface="Verdana"/>
                <a:cs typeface="Verdana"/>
              </a:rPr>
              <a:t>data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65" dirty="0">
                <a:latin typeface="Verdana"/>
                <a:cs typeface="Verdana"/>
              </a:rPr>
              <a:t>into</a:t>
            </a:r>
            <a:r>
              <a:rPr sz="1700" b="1" spc="-190" dirty="0">
                <a:latin typeface="Verdana"/>
                <a:cs typeface="Verdana"/>
              </a:rPr>
              <a:t> </a:t>
            </a:r>
            <a:r>
              <a:rPr sz="1700" b="1" spc="-165" dirty="0">
                <a:latin typeface="Verdana"/>
                <a:cs typeface="Verdana"/>
              </a:rPr>
              <a:t>HDFS</a:t>
            </a:r>
            <a:r>
              <a:rPr sz="1700" spc="-165" dirty="0">
                <a:latin typeface="Verdana"/>
                <a:cs typeface="Verdana"/>
              </a:rPr>
              <a:t>: </a:t>
            </a:r>
            <a:r>
              <a:rPr sz="1700" spc="-1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be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processed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by  </a:t>
            </a:r>
            <a:r>
              <a:rPr sz="1700" spc="20" dirty="0">
                <a:latin typeface="Verdana"/>
                <a:cs typeface="Verdana"/>
              </a:rPr>
              <a:t>the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Index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String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algorithm</a:t>
            </a:r>
            <a:r>
              <a:rPr sz="1700" spc="-1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needs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0" dirty="0">
                <a:latin typeface="Verdana"/>
                <a:cs typeface="Verdana"/>
              </a:rPr>
              <a:t>to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5" dirty="0">
                <a:latin typeface="Verdana"/>
                <a:cs typeface="Verdana"/>
              </a:rPr>
              <a:t>be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30" dirty="0">
                <a:latin typeface="Verdana"/>
                <a:cs typeface="Verdana"/>
              </a:rPr>
              <a:t>loaded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into  </a:t>
            </a:r>
            <a:r>
              <a:rPr sz="1700" spc="20" dirty="0">
                <a:latin typeface="Verdana"/>
                <a:cs typeface="Verdana"/>
              </a:rPr>
              <a:t>the </a:t>
            </a:r>
            <a:r>
              <a:rPr sz="1700" spc="-15" dirty="0">
                <a:latin typeface="Verdana"/>
                <a:cs typeface="Verdana"/>
              </a:rPr>
              <a:t>HDFS </a:t>
            </a:r>
            <a:r>
              <a:rPr sz="1700" spc="-35" dirty="0">
                <a:latin typeface="Verdana"/>
                <a:cs typeface="Verdana"/>
              </a:rPr>
              <a:t>cluster. </a:t>
            </a:r>
            <a:r>
              <a:rPr sz="1700" spc="-25" dirty="0">
                <a:latin typeface="Verdana"/>
                <a:cs typeface="Verdana"/>
              </a:rPr>
              <a:t>This </a:t>
            </a:r>
            <a:r>
              <a:rPr sz="1700" spc="25" dirty="0">
                <a:latin typeface="Verdana"/>
                <a:cs typeface="Verdana"/>
              </a:rPr>
              <a:t>can </a:t>
            </a:r>
            <a:r>
              <a:rPr sz="1700" spc="35" dirty="0">
                <a:latin typeface="Verdana"/>
                <a:cs typeface="Verdana"/>
              </a:rPr>
              <a:t>be done </a:t>
            </a:r>
            <a:r>
              <a:rPr sz="1700" dirty="0">
                <a:latin typeface="Verdana"/>
                <a:cs typeface="Verdana"/>
              </a:rPr>
              <a:t>using </a:t>
            </a:r>
            <a:r>
              <a:rPr sz="1700" spc="45" dirty="0">
                <a:latin typeface="Verdana"/>
                <a:cs typeface="Verdana"/>
              </a:rPr>
              <a:t>Hadoop  </a:t>
            </a:r>
            <a:r>
              <a:rPr sz="1700" spc="40" dirty="0">
                <a:latin typeface="Verdana"/>
                <a:cs typeface="Verdana"/>
              </a:rPr>
              <a:t>commands</a:t>
            </a:r>
            <a:r>
              <a:rPr sz="1700" spc="-165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or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-30" dirty="0">
                <a:latin typeface="Verdana"/>
                <a:cs typeface="Verdana"/>
              </a:rPr>
              <a:t>any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other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10" dirty="0">
                <a:latin typeface="Verdana"/>
                <a:cs typeface="Verdana"/>
              </a:rPr>
              <a:t>HDFS-compatible</a:t>
            </a:r>
            <a:r>
              <a:rPr sz="1700" spc="-160" dirty="0">
                <a:latin typeface="Verdana"/>
                <a:cs typeface="Verdana"/>
              </a:rPr>
              <a:t> </a:t>
            </a:r>
            <a:r>
              <a:rPr sz="1700" spc="25" dirty="0">
                <a:latin typeface="Verdana"/>
                <a:cs typeface="Verdana"/>
              </a:rPr>
              <a:t>tool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066" y="7004517"/>
            <a:ext cx="6069330" cy="2910205"/>
          </a:xfrm>
          <a:custGeom>
            <a:avLst/>
            <a:gdLst/>
            <a:ahLst/>
            <a:cxnLst/>
            <a:rect l="l" t="t" r="r" b="b"/>
            <a:pathLst>
              <a:path w="6069330" h="2910204">
                <a:moveTo>
                  <a:pt x="5741235" y="2909644"/>
                </a:moveTo>
                <a:lnTo>
                  <a:pt x="327768" y="2909644"/>
                </a:lnTo>
                <a:lnTo>
                  <a:pt x="321869" y="2909276"/>
                </a:lnTo>
                <a:lnTo>
                  <a:pt x="277490" y="2900887"/>
                </a:lnTo>
                <a:lnTo>
                  <a:pt x="235141" y="2887330"/>
                </a:lnTo>
                <a:lnTo>
                  <a:pt x="195171" y="2868954"/>
                </a:lnTo>
                <a:lnTo>
                  <a:pt x="157928" y="2846109"/>
                </a:lnTo>
                <a:lnTo>
                  <a:pt x="123760" y="2819141"/>
                </a:lnTo>
                <a:lnTo>
                  <a:pt x="93018" y="2788400"/>
                </a:lnTo>
                <a:lnTo>
                  <a:pt x="66048" y="2754234"/>
                </a:lnTo>
                <a:lnTo>
                  <a:pt x="43200" y="2716992"/>
                </a:lnTo>
                <a:lnTo>
                  <a:pt x="24823" y="2677021"/>
                </a:lnTo>
                <a:lnTo>
                  <a:pt x="11265" y="2634671"/>
                </a:lnTo>
                <a:lnTo>
                  <a:pt x="2874" y="2590290"/>
                </a:lnTo>
                <a:lnTo>
                  <a:pt x="0" y="2544226"/>
                </a:lnTo>
                <a:lnTo>
                  <a:pt x="0" y="367923"/>
                </a:lnTo>
                <a:lnTo>
                  <a:pt x="2874" y="321866"/>
                </a:lnTo>
                <a:lnTo>
                  <a:pt x="11265" y="277488"/>
                </a:lnTo>
                <a:lnTo>
                  <a:pt x="24823" y="235141"/>
                </a:lnTo>
                <a:lnTo>
                  <a:pt x="43200" y="195171"/>
                </a:lnTo>
                <a:lnTo>
                  <a:pt x="66048" y="157929"/>
                </a:lnTo>
                <a:lnTo>
                  <a:pt x="93018" y="123762"/>
                </a:lnTo>
                <a:lnTo>
                  <a:pt x="123760" y="93019"/>
                </a:lnTo>
                <a:lnTo>
                  <a:pt x="157928" y="66049"/>
                </a:lnTo>
                <a:lnTo>
                  <a:pt x="195171" y="43201"/>
                </a:lnTo>
                <a:lnTo>
                  <a:pt x="235141" y="24823"/>
                </a:lnTo>
                <a:lnTo>
                  <a:pt x="277490" y="11265"/>
                </a:lnTo>
                <a:lnTo>
                  <a:pt x="321869" y="2874"/>
                </a:lnTo>
                <a:lnTo>
                  <a:pt x="367928" y="0"/>
                </a:lnTo>
                <a:lnTo>
                  <a:pt x="5701072" y="0"/>
                </a:lnTo>
                <a:lnTo>
                  <a:pt x="5747135" y="2874"/>
                </a:lnTo>
                <a:lnTo>
                  <a:pt x="5791518" y="11265"/>
                </a:lnTo>
                <a:lnTo>
                  <a:pt x="5833870" y="24823"/>
                </a:lnTo>
                <a:lnTo>
                  <a:pt x="5873843" y="43201"/>
                </a:lnTo>
                <a:lnTo>
                  <a:pt x="5911089" y="66049"/>
                </a:lnTo>
                <a:lnTo>
                  <a:pt x="5945258" y="93019"/>
                </a:lnTo>
                <a:lnTo>
                  <a:pt x="5976002" y="123762"/>
                </a:lnTo>
                <a:lnTo>
                  <a:pt x="6002973" y="157929"/>
                </a:lnTo>
                <a:lnTo>
                  <a:pt x="6025822" y="195171"/>
                </a:lnTo>
                <a:lnTo>
                  <a:pt x="6044201" y="235141"/>
                </a:lnTo>
                <a:lnTo>
                  <a:pt x="6057760" y="277488"/>
                </a:lnTo>
                <a:lnTo>
                  <a:pt x="6066151" y="321866"/>
                </a:lnTo>
                <a:lnTo>
                  <a:pt x="6069025" y="367923"/>
                </a:lnTo>
                <a:lnTo>
                  <a:pt x="6069025" y="2544226"/>
                </a:lnTo>
                <a:lnTo>
                  <a:pt x="6066151" y="2590290"/>
                </a:lnTo>
                <a:lnTo>
                  <a:pt x="6057760" y="2634671"/>
                </a:lnTo>
                <a:lnTo>
                  <a:pt x="6044201" y="2677021"/>
                </a:lnTo>
                <a:lnTo>
                  <a:pt x="6025822" y="2716992"/>
                </a:lnTo>
                <a:lnTo>
                  <a:pt x="6002973" y="2754234"/>
                </a:lnTo>
                <a:lnTo>
                  <a:pt x="5976002" y="2788400"/>
                </a:lnTo>
                <a:lnTo>
                  <a:pt x="5945258" y="2819141"/>
                </a:lnTo>
                <a:lnTo>
                  <a:pt x="5911089" y="2846109"/>
                </a:lnTo>
                <a:lnTo>
                  <a:pt x="5873843" y="2868954"/>
                </a:lnTo>
                <a:lnTo>
                  <a:pt x="5833870" y="2887330"/>
                </a:lnTo>
                <a:lnTo>
                  <a:pt x="5791518" y="2900887"/>
                </a:lnTo>
                <a:lnTo>
                  <a:pt x="5747135" y="2909276"/>
                </a:lnTo>
                <a:lnTo>
                  <a:pt x="5741235" y="2909644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066" y="3745748"/>
            <a:ext cx="6069330" cy="2910205"/>
          </a:xfrm>
          <a:custGeom>
            <a:avLst/>
            <a:gdLst/>
            <a:ahLst/>
            <a:cxnLst/>
            <a:rect l="l" t="t" r="r" b="b"/>
            <a:pathLst>
              <a:path w="6069330" h="2910204">
                <a:moveTo>
                  <a:pt x="5741236" y="2909644"/>
                </a:moveTo>
                <a:lnTo>
                  <a:pt x="327768" y="2909644"/>
                </a:lnTo>
                <a:lnTo>
                  <a:pt x="321869" y="2909276"/>
                </a:lnTo>
                <a:lnTo>
                  <a:pt x="277490" y="2900887"/>
                </a:lnTo>
                <a:lnTo>
                  <a:pt x="235141" y="2887330"/>
                </a:lnTo>
                <a:lnTo>
                  <a:pt x="195171" y="2868954"/>
                </a:lnTo>
                <a:lnTo>
                  <a:pt x="157928" y="2846109"/>
                </a:lnTo>
                <a:lnTo>
                  <a:pt x="123760" y="2819141"/>
                </a:lnTo>
                <a:lnTo>
                  <a:pt x="93018" y="2788400"/>
                </a:lnTo>
                <a:lnTo>
                  <a:pt x="66048" y="2754234"/>
                </a:lnTo>
                <a:lnTo>
                  <a:pt x="43200" y="2716992"/>
                </a:lnTo>
                <a:lnTo>
                  <a:pt x="24823" y="2677021"/>
                </a:lnTo>
                <a:lnTo>
                  <a:pt x="11265" y="2634671"/>
                </a:lnTo>
                <a:lnTo>
                  <a:pt x="2874" y="2590290"/>
                </a:lnTo>
                <a:lnTo>
                  <a:pt x="0" y="2544226"/>
                </a:lnTo>
                <a:lnTo>
                  <a:pt x="0" y="367924"/>
                </a:lnTo>
                <a:lnTo>
                  <a:pt x="2874" y="321866"/>
                </a:lnTo>
                <a:lnTo>
                  <a:pt x="11265" y="277488"/>
                </a:lnTo>
                <a:lnTo>
                  <a:pt x="24823" y="235141"/>
                </a:lnTo>
                <a:lnTo>
                  <a:pt x="43200" y="195171"/>
                </a:lnTo>
                <a:lnTo>
                  <a:pt x="66048" y="157929"/>
                </a:lnTo>
                <a:lnTo>
                  <a:pt x="93018" y="123762"/>
                </a:lnTo>
                <a:lnTo>
                  <a:pt x="123760" y="93019"/>
                </a:lnTo>
                <a:lnTo>
                  <a:pt x="157928" y="66049"/>
                </a:lnTo>
                <a:lnTo>
                  <a:pt x="195171" y="43201"/>
                </a:lnTo>
                <a:lnTo>
                  <a:pt x="235141" y="24823"/>
                </a:lnTo>
                <a:lnTo>
                  <a:pt x="277490" y="11265"/>
                </a:lnTo>
                <a:lnTo>
                  <a:pt x="321869" y="2874"/>
                </a:lnTo>
                <a:lnTo>
                  <a:pt x="367928" y="0"/>
                </a:lnTo>
                <a:lnTo>
                  <a:pt x="5701072" y="0"/>
                </a:lnTo>
                <a:lnTo>
                  <a:pt x="5747135" y="2874"/>
                </a:lnTo>
                <a:lnTo>
                  <a:pt x="5791518" y="11265"/>
                </a:lnTo>
                <a:lnTo>
                  <a:pt x="5833870" y="24823"/>
                </a:lnTo>
                <a:lnTo>
                  <a:pt x="5873843" y="43201"/>
                </a:lnTo>
                <a:lnTo>
                  <a:pt x="5911089" y="66049"/>
                </a:lnTo>
                <a:lnTo>
                  <a:pt x="5945258" y="93019"/>
                </a:lnTo>
                <a:lnTo>
                  <a:pt x="5976002" y="123762"/>
                </a:lnTo>
                <a:lnTo>
                  <a:pt x="6002973" y="157929"/>
                </a:lnTo>
                <a:lnTo>
                  <a:pt x="6025822" y="195171"/>
                </a:lnTo>
                <a:lnTo>
                  <a:pt x="6044201" y="235141"/>
                </a:lnTo>
                <a:lnTo>
                  <a:pt x="6057760" y="277488"/>
                </a:lnTo>
                <a:lnTo>
                  <a:pt x="6066151" y="321866"/>
                </a:lnTo>
                <a:lnTo>
                  <a:pt x="6069025" y="367924"/>
                </a:lnTo>
                <a:lnTo>
                  <a:pt x="6069025" y="2544226"/>
                </a:lnTo>
                <a:lnTo>
                  <a:pt x="6066151" y="2590290"/>
                </a:lnTo>
                <a:lnTo>
                  <a:pt x="6057760" y="2634671"/>
                </a:lnTo>
                <a:lnTo>
                  <a:pt x="6044201" y="2677021"/>
                </a:lnTo>
                <a:lnTo>
                  <a:pt x="6025822" y="2716992"/>
                </a:lnTo>
                <a:lnTo>
                  <a:pt x="6002973" y="2754234"/>
                </a:lnTo>
                <a:lnTo>
                  <a:pt x="5976002" y="2788400"/>
                </a:lnTo>
                <a:lnTo>
                  <a:pt x="5945258" y="2819141"/>
                </a:lnTo>
                <a:lnTo>
                  <a:pt x="5911089" y="2846109"/>
                </a:lnTo>
                <a:lnTo>
                  <a:pt x="5873843" y="2868954"/>
                </a:lnTo>
                <a:lnTo>
                  <a:pt x="5833870" y="2887330"/>
                </a:lnTo>
                <a:lnTo>
                  <a:pt x="5791518" y="2900887"/>
                </a:lnTo>
                <a:lnTo>
                  <a:pt x="5747135" y="2909276"/>
                </a:lnTo>
                <a:lnTo>
                  <a:pt x="5741236" y="2909644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3368" y="4404206"/>
            <a:ext cx="3937000" cy="138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b="1" spc="-215" dirty="0">
                <a:solidFill>
                  <a:srgbClr val="181818"/>
                </a:solidFill>
                <a:latin typeface="Verdana"/>
                <a:cs typeface="Verdana"/>
              </a:rPr>
              <a:t>Enhanced</a:t>
            </a:r>
            <a:r>
              <a:rPr sz="2050" b="1" spc="-24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50" b="1" spc="-200" dirty="0">
                <a:solidFill>
                  <a:srgbClr val="181818"/>
                </a:solidFill>
                <a:latin typeface="Verdana"/>
                <a:cs typeface="Verdana"/>
              </a:rPr>
              <a:t>Readability:</a:t>
            </a:r>
            <a:endParaRPr sz="2050">
              <a:latin typeface="Verdana"/>
              <a:cs typeface="Verdana"/>
            </a:endParaRPr>
          </a:p>
          <a:p>
            <a:pPr marL="12700" marR="5080">
              <a:lnSpc>
                <a:spcPct val="115700"/>
              </a:lnSpc>
              <a:spcBef>
                <a:spcPts val="1130"/>
              </a:spcBef>
            </a:pPr>
            <a:r>
              <a:rPr sz="1700" spc="-75" dirty="0">
                <a:solidFill>
                  <a:srgbClr val="181818"/>
                </a:solidFill>
                <a:latin typeface="Verdana"/>
                <a:cs typeface="Verdana"/>
              </a:rPr>
              <a:t>Converts </a:t>
            </a:r>
            <a:r>
              <a:rPr sz="1700" spc="-80" dirty="0">
                <a:solidFill>
                  <a:srgbClr val="181818"/>
                </a:solidFill>
                <a:latin typeface="Verdana"/>
                <a:cs typeface="Verdana"/>
              </a:rPr>
              <a:t>numerical </a:t>
            </a:r>
            <a:r>
              <a:rPr sz="1700" spc="-75" dirty="0">
                <a:solidFill>
                  <a:srgbClr val="181818"/>
                </a:solidFill>
                <a:latin typeface="Verdana"/>
                <a:cs typeface="Verdana"/>
              </a:rPr>
              <a:t>indexes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to string  </a:t>
            </a:r>
            <a:r>
              <a:rPr sz="1700" spc="-85" dirty="0">
                <a:solidFill>
                  <a:srgbClr val="181818"/>
                </a:solidFill>
                <a:latin typeface="Verdana"/>
                <a:cs typeface="Verdana"/>
              </a:rPr>
              <a:t>representations, </a:t>
            </a:r>
            <a:r>
              <a:rPr sz="1700" spc="-80" dirty="0">
                <a:solidFill>
                  <a:srgbClr val="181818"/>
                </a:solidFill>
                <a:latin typeface="Verdana"/>
                <a:cs typeface="Verdana"/>
              </a:rPr>
              <a:t>making </a:t>
            </a:r>
            <a:r>
              <a:rPr sz="1700" spc="-85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700" spc="-30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700" spc="-105" dirty="0">
                <a:solidFill>
                  <a:srgbClr val="181818"/>
                </a:solidFill>
                <a:latin typeface="Verdana"/>
                <a:cs typeface="Verdana"/>
              </a:rPr>
              <a:t>more  </a:t>
            </a:r>
            <a:r>
              <a:rPr sz="1700" spc="-55" dirty="0">
                <a:solidFill>
                  <a:srgbClr val="181818"/>
                </a:solidFill>
                <a:latin typeface="Verdana"/>
                <a:cs typeface="Verdana"/>
              </a:rPr>
              <a:t>readable </a:t>
            </a:r>
            <a:r>
              <a:rPr sz="1700" spc="-45" dirty="0">
                <a:solidFill>
                  <a:srgbClr val="181818"/>
                </a:solidFill>
                <a:latin typeface="Verdana"/>
                <a:cs typeface="Verdana"/>
              </a:rPr>
              <a:t>and</a:t>
            </a:r>
            <a:r>
              <a:rPr sz="1700" spc="-45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75" dirty="0">
                <a:solidFill>
                  <a:srgbClr val="181818"/>
                </a:solidFill>
                <a:latin typeface="Verdana"/>
                <a:cs typeface="Verdana"/>
              </a:rPr>
              <a:t>interpretable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for </a:t>
            </a:r>
            <a:r>
              <a:rPr sz="1700" spc="-100" dirty="0">
                <a:solidFill>
                  <a:srgbClr val="181818"/>
                </a:solidFill>
                <a:latin typeface="Verdana"/>
                <a:cs typeface="Verdana"/>
              </a:rPr>
              <a:t>humans.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68" y="7562585"/>
            <a:ext cx="4468495" cy="177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35" dirty="0">
                <a:solidFill>
                  <a:srgbClr val="181818"/>
                </a:solidFill>
                <a:latin typeface="Verdana"/>
                <a:cs typeface="Verdana"/>
              </a:rPr>
              <a:t>Simplified</a:t>
            </a:r>
            <a:r>
              <a:rPr sz="2200" b="1" spc="-2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b="1" spc="-240" dirty="0">
                <a:solidFill>
                  <a:srgbClr val="181818"/>
                </a:solidFill>
                <a:latin typeface="Verdana"/>
                <a:cs typeface="Verdana"/>
              </a:rPr>
              <a:t>Analysis:</a:t>
            </a:r>
            <a:endParaRPr sz="2200">
              <a:latin typeface="Verdana"/>
              <a:cs typeface="Verdana"/>
            </a:endParaRPr>
          </a:p>
          <a:p>
            <a:pPr marL="12700" marR="5080" indent="59055">
              <a:lnSpc>
                <a:spcPct val="115300"/>
              </a:lnSpc>
              <a:spcBef>
                <a:spcPts val="1185"/>
              </a:spcBef>
            </a:pP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algorithm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simplifies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analysis 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process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by reducing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need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for manual 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mapping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of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numerical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labels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their 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corresponding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string</a:t>
            </a:r>
            <a:r>
              <a:rPr sz="1800" spc="-2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representations.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3286" y="3745750"/>
            <a:ext cx="6069330" cy="6169025"/>
          </a:xfrm>
          <a:custGeom>
            <a:avLst/>
            <a:gdLst/>
            <a:ahLst/>
            <a:cxnLst/>
            <a:rect l="l" t="t" r="r" b="b"/>
            <a:pathLst>
              <a:path w="6069330" h="6169025">
                <a:moveTo>
                  <a:pt x="6068987" y="3626701"/>
                </a:moveTo>
                <a:lnTo>
                  <a:pt x="6066117" y="3580638"/>
                </a:lnTo>
                <a:lnTo>
                  <a:pt x="6057722" y="3536264"/>
                </a:lnTo>
                <a:lnTo>
                  <a:pt x="6044171" y="3493909"/>
                </a:lnTo>
                <a:lnTo>
                  <a:pt x="6025794" y="3453942"/>
                </a:lnTo>
                <a:lnTo>
                  <a:pt x="6002947" y="3416706"/>
                </a:lnTo>
                <a:lnTo>
                  <a:pt x="5975985" y="3382530"/>
                </a:lnTo>
                <a:lnTo>
                  <a:pt x="5945238" y="3351796"/>
                </a:lnTo>
                <a:lnTo>
                  <a:pt x="5911075" y="3324822"/>
                </a:lnTo>
                <a:lnTo>
                  <a:pt x="5873839" y="3301974"/>
                </a:lnTo>
                <a:lnTo>
                  <a:pt x="5833859" y="3283597"/>
                </a:lnTo>
                <a:lnTo>
                  <a:pt x="5791517" y="3270034"/>
                </a:lnTo>
                <a:lnTo>
                  <a:pt x="5747131" y="3261652"/>
                </a:lnTo>
                <a:lnTo>
                  <a:pt x="5701068" y="3258769"/>
                </a:lnTo>
                <a:lnTo>
                  <a:pt x="367919" y="3258769"/>
                </a:lnTo>
                <a:lnTo>
                  <a:pt x="321856" y="3261652"/>
                </a:lnTo>
                <a:lnTo>
                  <a:pt x="277482" y="3270034"/>
                </a:lnTo>
                <a:lnTo>
                  <a:pt x="235140" y="3283597"/>
                </a:lnTo>
                <a:lnTo>
                  <a:pt x="195173" y="3301974"/>
                </a:lnTo>
                <a:lnTo>
                  <a:pt x="157924" y="3324822"/>
                </a:lnTo>
                <a:lnTo>
                  <a:pt x="123761" y="3351796"/>
                </a:lnTo>
                <a:lnTo>
                  <a:pt x="93014" y="3382530"/>
                </a:lnTo>
                <a:lnTo>
                  <a:pt x="66040" y="3416706"/>
                </a:lnTo>
                <a:lnTo>
                  <a:pt x="43192" y="3453942"/>
                </a:lnTo>
                <a:lnTo>
                  <a:pt x="24815" y="3493909"/>
                </a:lnTo>
                <a:lnTo>
                  <a:pt x="11264" y="3536264"/>
                </a:lnTo>
                <a:lnTo>
                  <a:pt x="2870" y="3580638"/>
                </a:lnTo>
                <a:lnTo>
                  <a:pt x="0" y="3626701"/>
                </a:lnTo>
                <a:lnTo>
                  <a:pt x="0" y="5802998"/>
                </a:lnTo>
                <a:lnTo>
                  <a:pt x="2870" y="5849061"/>
                </a:lnTo>
                <a:lnTo>
                  <a:pt x="11264" y="5893447"/>
                </a:lnTo>
                <a:lnTo>
                  <a:pt x="24815" y="5935789"/>
                </a:lnTo>
                <a:lnTo>
                  <a:pt x="43192" y="5975769"/>
                </a:lnTo>
                <a:lnTo>
                  <a:pt x="66040" y="6013005"/>
                </a:lnTo>
                <a:lnTo>
                  <a:pt x="93014" y="6047168"/>
                </a:lnTo>
                <a:lnTo>
                  <a:pt x="123761" y="6077915"/>
                </a:lnTo>
                <a:lnTo>
                  <a:pt x="157924" y="6104877"/>
                </a:lnTo>
                <a:lnTo>
                  <a:pt x="195173" y="6127724"/>
                </a:lnTo>
                <a:lnTo>
                  <a:pt x="235140" y="6146101"/>
                </a:lnTo>
                <a:lnTo>
                  <a:pt x="277482" y="6159665"/>
                </a:lnTo>
                <a:lnTo>
                  <a:pt x="321856" y="6168047"/>
                </a:lnTo>
                <a:lnTo>
                  <a:pt x="327761" y="6168415"/>
                </a:lnTo>
                <a:lnTo>
                  <a:pt x="5741225" y="6168415"/>
                </a:lnTo>
                <a:lnTo>
                  <a:pt x="5791517" y="6159665"/>
                </a:lnTo>
                <a:lnTo>
                  <a:pt x="5833859" y="6146101"/>
                </a:lnTo>
                <a:lnTo>
                  <a:pt x="5873839" y="6127724"/>
                </a:lnTo>
                <a:lnTo>
                  <a:pt x="5911075" y="6104877"/>
                </a:lnTo>
                <a:lnTo>
                  <a:pt x="5945238" y="6077915"/>
                </a:lnTo>
                <a:lnTo>
                  <a:pt x="5975985" y="6047168"/>
                </a:lnTo>
                <a:lnTo>
                  <a:pt x="6002947" y="6013005"/>
                </a:lnTo>
                <a:lnTo>
                  <a:pt x="6025794" y="5975769"/>
                </a:lnTo>
                <a:lnTo>
                  <a:pt x="6044171" y="5935789"/>
                </a:lnTo>
                <a:lnTo>
                  <a:pt x="6057722" y="5893447"/>
                </a:lnTo>
                <a:lnTo>
                  <a:pt x="6066117" y="5849061"/>
                </a:lnTo>
                <a:lnTo>
                  <a:pt x="6068987" y="5802998"/>
                </a:lnTo>
                <a:lnTo>
                  <a:pt x="6068987" y="3626701"/>
                </a:lnTo>
                <a:close/>
              </a:path>
              <a:path w="6069330" h="6169025">
                <a:moveTo>
                  <a:pt x="6068987" y="367931"/>
                </a:moveTo>
                <a:lnTo>
                  <a:pt x="6066117" y="321868"/>
                </a:lnTo>
                <a:lnTo>
                  <a:pt x="6057722" y="277495"/>
                </a:lnTo>
                <a:lnTo>
                  <a:pt x="6044171" y="235140"/>
                </a:lnTo>
                <a:lnTo>
                  <a:pt x="6025794" y="195173"/>
                </a:lnTo>
                <a:lnTo>
                  <a:pt x="6002947" y="157937"/>
                </a:lnTo>
                <a:lnTo>
                  <a:pt x="5975985" y="123761"/>
                </a:lnTo>
                <a:lnTo>
                  <a:pt x="5945238" y="93027"/>
                </a:lnTo>
                <a:lnTo>
                  <a:pt x="5911075" y="66052"/>
                </a:lnTo>
                <a:lnTo>
                  <a:pt x="5873839" y="43205"/>
                </a:lnTo>
                <a:lnTo>
                  <a:pt x="5833859" y="24828"/>
                </a:lnTo>
                <a:lnTo>
                  <a:pt x="5791517" y="11264"/>
                </a:lnTo>
                <a:lnTo>
                  <a:pt x="5747131" y="2882"/>
                </a:lnTo>
                <a:lnTo>
                  <a:pt x="5701068" y="0"/>
                </a:lnTo>
                <a:lnTo>
                  <a:pt x="367919" y="0"/>
                </a:lnTo>
                <a:lnTo>
                  <a:pt x="321856" y="2882"/>
                </a:lnTo>
                <a:lnTo>
                  <a:pt x="277482" y="11264"/>
                </a:lnTo>
                <a:lnTo>
                  <a:pt x="235140" y="24828"/>
                </a:lnTo>
                <a:lnTo>
                  <a:pt x="195173" y="43205"/>
                </a:lnTo>
                <a:lnTo>
                  <a:pt x="157924" y="66052"/>
                </a:lnTo>
                <a:lnTo>
                  <a:pt x="123761" y="93027"/>
                </a:lnTo>
                <a:lnTo>
                  <a:pt x="93014" y="123761"/>
                </a:lnTo>
                <a:lnTo>
                  <a:pt x="66040" y="157937"/>
                </a:lnTo>
                <a:lnTo>
                  <a:pt x="43192" y="195173"/>
                </a:lnTo>
                <a:lnTo>
                  <a:pt x="24815" y="235140"/>
                </a:lnTo>
                <a:lnTo>
                  <a:pt x="11264" y="277495"/>
                </a:lnTo>
                <a:lnTo>
                  <a:pt x="2870" y="321868"/>
                </a:lnTo>
                <a:lnTo>
                  <a:pt x="0" y="367931"/>
                </a:lnTo>
                <a:lnTo>
                  <a:pt x="0" y="2544229"/>
                </a:lnTo>
                <a:lnTo>
                  <a:pt x="2870" y="2590292"/>
                </a:lnTo>
                <a:lnTo>
                  <a:pt x="11264" y="2634678"/>
                </a:lnTo>
                <a:lnTo>
                  <a:pt x="24815" y="2677020"/>
                </a:lnTo>
                <a:lnTo>
                  <a:pt x="43192" y="2717000"/>
                </a:lnTo>
                <a:lnTo>
                  <a:pt x="66040" y="2754236"/>
                </a:lnTo>
                <a:lnTo>
                  <a:pt x="93014" y="2788399"/>
                </a:lnTo>
                <a:lnTo>
                  <a:pt x="123761" y="2819146"/>
                </a:lnTo>
                <a:lnTo>
                  <a:pt x="157924" y="2846108"/>
                </a:lnTo>
                <a:lnTo>
                  <a:pt x="195173" y="2868955"/>
                </a:lnTo>
                <a:lnTo>
                  <a:pt x="235140" y="2887332"/>
                </a:lnTo>
                <a:lnTo>
                  <a:pt x="277482" y="2900896"/>
                </a:lnTo>
                <a:lnTo>
                  <a:pt x="321856" y="2909278"/>
                </a:lnTo>
                <a:lnTo>
                  <a:pt x="327761" y="2909646"/>
                </a:lnTo>
                <a:lnTo>
                  <a:pt x="5741238" y="2909646"/>
                </a:lnTo>
                <a:lnTo>
                  <a:pt x="5791517" y="2900896"/>
                </a:lnTo>
                <a:lnTo>
                  <a:pt x="5833859" y="2887332"/>
                </a:lnTo>
                <a:lnTo>
                  <a:pt x="5873839" y="2868955"/>
                </a:lnTo>
                <a:lnTo>
                  <a:pt x="5911075" y="2846108"/>
                </a:lnTo>
                <a:lnTo>
                  <a:pt x="5945238" y="2819146"/>
                </a:lnTo>
                <a:lnTo>
                  <a:pt x="5975985" y="2788399"/>
                </a:lnTo>
                <a:lnTo>
                  <a:pt x="6002947" y="2754236"/>
                </a:lnTo>
                <a:lnTo>
                  <a:pt x="6025794" y="2717000"/>
                </a:lnTo>
                <a:lnTo>
                  <a:pt x="6044171" y="2677020"/>
                </a:lnTo>
                <a:lnTo>
                  <a:pt x="6057722" y="2634678"/>
                </a:lnTo>
                <a:lnTo>
                  <a:pt x="6066117" y="2590292"/>
                </a:lnTo>
                <a:lnTo>
                  <a:pt x="6068987" y="2544229"/>
                </a:lnTo>
                <a:lnTo>
                  <a:pt x="6068987" y="367931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7000" y="4403669"/>
            <a:ext cx="4885690" cy="146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15" dirty="0">
                <a:solidFill>
                  <a:srgbClr val="181818"/>
                </a:solidFill>
                <a:latin typeface="Verdana"/>
                <a:cs typeface="Verdana"/>
              </a:rPr>
              <a:t>Improved</a:t>
            </a:r>
            <a:r>
              <a:rPr sz="2200" b="1" spc="-2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b="1" spc="-265" dirty="0">
                <a:solidFill>
                  <a:srgbClr val="181818"/>
                </a:solidFill>
                <a:latin typeface="Verdana"/>
                <a:cs typeface="Verdana"/>
              </a:rPr>
              <a:t>Communication: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  <a:spcBef>
                <a:spcPts val="1185"/>
              </a:spcBef>
            </a:pP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algorithm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makes</a:t>
            </a:r>
            <a:r>
              <a:rPr sz="18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it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easier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</a:t>
            </a:r>
            <a:r>
              <a:rPr sz="18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communicate 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share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800" spc="-40" dirty="0">
                <a:solidFill>
                  <a:srgbClr val="181818"/>
                </a:solidFill>
                <a:latin typeface="Verdana"/>
                <a:cs typeface="Verdana"/>
              </a:rPr>
              <a:t>with </a:t>
            </a:r>
            <a:r>
              <a:rPr sz="1800" spc="-110" dirty="0">
                <a:solidFill>
                  <a:srgbClr val="181818"/>
                </a:solidFill>
                <a:latin typeface="Verdana"/>
                <a:cs typeface="Verdana"/>
              </a:rPr>
              <a:t>others,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especially  non-technical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stakeholders.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7000" y="7566669"/>
            <a:ext cx="4968240" cy="177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35" dirty="0">
                <a:solidFill>
                  <a:srgbClr val="181818"/>
                </a:solidFill>
                <a:latin typeface="Verdana"/>
                <a:cs typeface="Verdana"/>
              </a:rPr>
              <a:t>Versatility: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1195"/>
              </a:spcBef>
            </a:pP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125" dirty="0">
                <a:solidFill>
                  <a:srgbClr val="181818"/>
                </a:solidFill>
                <a:latin typeface="Verdana"/>
                <a:cs typeface="Verdana"/>
              </a:rPr>
              <a:t>Index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String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algorithm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181818"/>
                </a:solidFill>
                <a:latin typeface="Verdana"/>
                <a:cs typeface="Verdana"/>
              </a:rPr>
              <a:t>can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be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applied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  various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processing applications,</a:t>
            </a:r>
            <a:r>
              <a:rPr sz="1800" spc="-49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including 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natural </a:t>
            </a:r>
            <a:r>
              <a:rPr sz="1800" spc="-55" dirty="0">
                <a:solidFill>
                  <a:srgbClr val="181818"/>
                </a:solidFill>
                <a:latin typeface="Verdana"/>
                <a:cs typeface="Verdana"/>
              </a:rPr>
              <a:t>language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processing </a:t>
            </a:r>
            <a:r>
              <a:rPr sz="1800" spc="-45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machine 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learning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31511" y="3745748"/>
            <a:ext cx="4918710" cy="6167120"/>
          </a:xfrm>
          <a:custGeom>
            <a:avLst/>
            <a:gdLst/>
            <a:ahLst/>
            <a:cxnLst/>
            <a:rect l="l" t="t" r="r" b="b"/>
            <a:pathLst>
              <a:path w="4918709" h="6167120">
                <a:moveTo>
                  <a:pt x="4607366" y="6166569"/>
                </a:moveTo>
                <a:lnTo>
                  <a:pt x="314050" y="6166569"/>
                </a:lnTo>
                <a:lnTo>
                  <a:pt x="277478" y="6159656"/>
                </a:lnTo>
                <a:lnTo>
                  <a:pt x="235128" y="6146099"/>
                </a:lnTo>
                <a:lnTo>
                  <a:pt x="195158" y="6127724"/>
                </a:lnTo>
                <a:lnTo>
                  <a:pt x="157915" y="6104878"/>
                </a:lnTo>
                <a:lnTo>
                  <a:pt x="123750" y="6077910"/>
                </a:lnTo>
                <a:lnTo>
                  <a:pt x="93009" y="6047169"/>
                </a:lnTo>
                <a:lnTo>
                  <a:pt x="66041" y="6013004"/>
                </a:lnTo>
                <a:lnTo>
                  <a:pt x="43195" y="5975761"/>
                </a:lnTo>
                <a:lnTo>
                  <a:pt x="24820" y="5935791"/>
                </a:lnTo>
                <a:lnTo>
                  <a:pt x="11263" y="5893441"/>
                </a:lnTo>
                <a:lnTo>
                  <a:pt x="2873" y="5849059"/>
                </a:lnTo>
                <a:lnTo>
                  <a:pt x="0" y="5802995"/>
                </a:lnTo>
                <a:lnTo>
                  <a:pt x="0" y="367924"/>
                </a:lnTo>
                <a:lnTo>
                  <a:pt x="2873" y="321866"/>
                </a:lnTo>
                <a:lnTo>
                  <a:pt x="11263" y="277488"/>
                </a:lnTo>
                <a:lnTo>
                  <a:pt x="24820" y="235141"/>
                </a:lnTo>
                <a:lnTo>
                  <a:pt x="43195" y="195171"/>
                </a:lnTo>
                <a:lnTo>
                  <a:pt x="66041" y="157929"/>
                </a:lnTo>
                <a:lnTo>
                  <a:pt x="93009" y="123762"/>
                </a:lnTo>
                <a:lnTo>
                  <a:pt x="123750" y="93019"/>
                </a:lnTo>
                <a:lnTo>
                  <a:pt x="157915" y="66049"/>
                </a:lnTo>
                <a:lnTo>
                  <a:pt x="195158" y="43201"/>
                </a:lnTo>
                <a:lnTo>
                  <a:pt x="235128" y="24823"/>
                </a:lnTo>
                <a:lnTo>
                  <a:pt x="277478" y="11265"/>
                </a:lnTo>
                <a:lnTo>
                  <a:pt x="321860" y="2874"/>
                </a:lnTo>
                <a:lnTo>
                  <a:pt x="367922" y="0"/>
                </a:lnTo>
                <a:lnTo>
                  <a:pt x="4553500" y="0"/>
                </a:lnTo>
                <a:lnTo>
                  <a:pt x="4599556" y="2874"/>
                </a:lnTo>
                <a:lnTo>
                  <a:pt x="4643933" y="11265"/>
                </a:lnTo>
                <a:lnTo>
                  <a:pt x="4686281" y="24823"/>
                </a:lnTo>
                <a:lnTo>
                  <a:pt x="4726251" y="43201"/>
                </a:lnTo>
                <a:lnTo>
                  <a:pt x="4763493" y="66049"/>
                </a:lnTo>
                <a:lnTo>
                  <a:pt x="4797660" y="93019"/>
                </a:lnTo>
                <a:lnTo>
                  <a:pt x="4828403" y="123762"/>
                </a:lnTo>
                <a:lnTo>
                  <a:pt x="4855373" y="157929"/>
                </a:lnTo>
                <a:lnTo>
                  <a:pt x="4878221" y="195171"/>
                </a:lnTo>
                <a:lnTo>
                  <a:pt x="4896598" y="235141"/>
                </a:lnTo>
                <a:lnTo>
                  <a:pt x="4910157" y="277488"/>
                </a:lnTo>
                <a:lnTo>
                  <a:pt x="4918237" y="320221"/>
                </a:lnTo>
                <a:lnTo>
                  <a:pt x="4918237" y="5850705"/>
                </a:lnTo>
                <a:lnTo>
                  <a:pt x="4910157" y="5893441"/>
                </a:lnTo>
                <a:lnTo>
                  <a:pt x="4896598" y="5935791"/>
                </a:lnTo>
                <a:lnTo>
                  <a:pt x="4878221" y="5975761"/>
                </a:lnTo>
                <a:lnTo>
                  <a:pt x="4855373" y="6013004"/>
                </a:lnTo>
                <a:lnTo>
                  <a:pt x="4828403" y="6047169"/>
                </a:lnTo>
                <a:lnTo>
                  <a:pt x="4797660" y="6077910"/>
                </a:lnTo>
                <a:lnTo>
                  <a:pt x="4763493" y="6104878"/>
                </a:lnTo>
                <a:lnTo>
                  <a:pt x="4726251" y="6127724"/>
                </a:lnTo>
                <a:lnTo>
                  <a:pt x="4686281" y="6146099"/>
                </a:lnTo>
                <a:lnTo>
                  <a:pt x="4643933" y="6159656"/>
                </a:lnTo>
                <a:lnTo>
                  <a:pt x="4607366" y="6166569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707840" y="5648868"/>
            <a:ext cx="3512185" cy="251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95" dirty="0">
                <a:solidFill>
                  <a:srgbClr val="181818"/>
                </a:solidFill>
                <a:latin typeface="Verdana"/>
                <a:cs typeface="Verdana"/>
              </a:rPr>
              <a:t>Increased</a:t>
            </a:r>
            <a:r>
              <a:rPr sz="2200" b="1" spc="-2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b="1" spc="-245" dirty="0">
                <a:solidFill>
                  <a:srgbClr val="181818"/>
                </a:solidFill>
                <a:latin typeface="Verdana"/>
                <a:cs typeface="Verdana"/>
              </a:rPr>
              <a:t>Accuracy:</a:t>
            </a:r>
            <a:endParaRPr sz="2200">
              <a:latin typeface="Verdana"/>
              <a:cs typeface="Verdana"/>
            </a:endParaRPr>
          </a:p>
          <a:p>
            <a:pPr marL="12700" marR="5080" indent="62865">
              <a:lnSpc>
                <a:spcPct val="114999"/>
              </a:lnSpc>
              <a:spcBef>
                <a:spcPts val="1195"/>
              </a:spcBef>
            </a:pPr>
            <a:r>
              <a:rPr sz="1900" spc="-65" dirty="0">
                <a:solidFill>
                  <a:srgbClr val="181818"/>
                </a:solidFill>
                <a:latin typeface="Verdana"/>
                <a:cs typeface="Verdana"/>
              </a:rPr>
              <a:t>By </a:t>
            </a:r>
            <a:r>
              <a:rPr sz="1900" spc="-85" dirty="0">
                <a:solidFill>
                  <a:srgbClr val="181818"/>
                </a:solidFill>
                <a:latin typeface="Verdana"/>
                <a:cs typeface="Verdana"/>
              </a:rPr>
              <a:t>converting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numerical</a:t>
            </a:r>
            <a:r>
              <a:rPr sz="1900" spc="-4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181818"/>
                </a:solidFill>
                <a:latin typeface="Verdana"/>
                <a:cs typeface="Verdana"/>
              </a:rPr>
              <a:t>labels 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their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string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representations, 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algorithm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can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reduce</a:t>
            </a:r>
            <a:r>
              <a:rPr sz="1900" spc="-51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100" dirty="0">
                <a:solidFill>
                  <a:srgbClr val="181818"/>
                </a:solidFill>
                <a:latin typeface="Verdana"/>
                <a:cs typeface="Verdana"/>
              </a:rPr>
              <a:t>errors  </a:t>
            </a:r>
            <a:r>
              <a:rPr sz="1900" spc="-65" dirty="0">
                <a:solidFill>
                  <a:srgbClr val="181818"/>
                </a:solidFill>
                <a:latin typeface="Verdana"/>
                <a:cs typeface="Verdana"/>
              </a:rPr>
              <a:t>that </a:t>
            </a:r>
            <a:r>
              <a:rPr sz="1900" spc="-100" dirty="0">
                <a:solidFill>
                  <a:srgbClr val="181818"/>
                </a:solidFill>
                <a:latin typeface="Verdana"/>
                <a:cs typeface="Verdana"/>
              </a:rPr>
              <a:t>may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occur </a:t>
            </a:r>
            <a:r>
              <a:rPr sz="1900" spc="-85" dirty="0">
                <a:solidFill>
                  <a:srgbClr val="181818"/>
                </a:solidFill>
                <a:latin typeface="Verdana"/>
                <a:cs typeface="Verdana"/>
              </a:rPr>
              <a:t>due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to  </a:t>
            </a:r>
            <a:r>
              <a:rPr sz="1900" spc="-70" dirty="0">
                <a:solidFill>
                  <a:srgbClr val="181818"/>
                </a:solidFill>
                <a:latin typeface="Verdana"/>
                <a:cs typeface="Verdana"/>
              </a:rPr>
              <a:t>confusion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or </a:t>
            </a:r>
            <a:r>
              <a:rPr sz="1900" spc="-85" dirty="0">
                <a:solidFill>
                  <a:srgbClr val="181818"/>
                </a:solidFill>
                <a:latin typeface="Verdana"/>
                <a:cs typeface="Verdana"/>
              </a:rPr>
              <a:t>incorrect </a:t>
            </a:r>
            <a:r>
              <a:rPr sz="1900" spc="-70" dirty="0">
                <a:solidFill>
                  <a:srgbClr val="181818"/>
                </a:solidFill>
                <a:latin typeface="Verdana"/>
                <a:cs typeface="Verdana"/>
              </a:rPr>
              <a:t>mapping 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of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numerical</a:t>
            </a:r>
            <a:r>
              <a:rPr sz="1900" spc="-30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85" dirty="0">
                <a:solidFill>
                  <a:srgbClr val="181818"/>
                </a:solidFill>
                <a:latin typeface="Verdana"/>
                <a:cs typeface="Verdana"/>
              </a:rPr>
              <a:t>labels.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671537"/>
            <a:ext cx="16471265" cy="1780539"/>
          </a:xfrm>
          <a:custGeom>
            <a:avLst/>
            <a:gdLst/>
            <a:ahLst/>
            <a:cxnLst/>
            <a:rect l="l" t="t" r="r" b="b"/>
            <a:pathLst>
              <a:path w="16471265" h="1780539">
                <a:moveTo>
                  <a:pt x="139534" y="1560639"/>
                </a:moveTo>
                <a:lnTo>
                  <a:pt x="0" y="1560639"/>
                </a:lnTo>
                <a:lnTo>
                  <a:pt x="0" y="1780019"/>
                </a:lnTo>
                <a:lnTo>
                  <a:pt x="139534" y="1780019"/>
                </a:lnTo>
                <a:lnTo>
                  <a:pt x="139534" y="1560639"/>
                </a:lnTo>
                <a:close/>
              </a:path>
              <a:path w="16471265" h="1780539">
                <a:moveTo>
                  <a:pt x="362508" y="670966"/>
                </a:moveTo>
                <a:lnTo>
                  <a:pt x="139534" y="670966"/>
                </a:lnTo>
                <a:lnTo>
                  <a:pt x="139534" y="449008"/>
                </a:lnTo>
                <a:lnTo>
                  <a:pt x="0" y="449008"/>
                </a:lnTo>
                <a:lnTo>
                  <a:pt x="0" y="670966"/>
                </a:lnTo>
                <a:lnTo>
                  <a:pt x="0" y="894207"/>
                </a:lnTo>
                <a:lnTo>
                  <a:pt x="139534" y="894207"/>
                </a:lnTo>
                <a:lnTo>
                  <a:pt x="139534" y="1116164"/>
                </a:lnTo>
                <a:lnTo>
                  <a:pt x="362508" y="1116164"/>
                </a:lnTo>
                <a:lnTo>
                  <a:pt x="362508" y="894207"/>
                </a:lnTo>
                <a:lnTo>
                  <a:pt x="362508" y="670966"/>
                </a:lnTo>
                <a:close/>
              </a:path>
              <a:path w="16471265" h="1780539">
                <a:moveTo>
                  <a:pt x="568286" y="1556296"/>
                </a:moveTo>
                <a:lnTo>
                  <a:pt x="362508" y="1556296"/>
                </a:lnTo>
                <a:lnTo>
                  <a:pt x="362508" y="1338135"/>
                </a:lnTo>
                <a:lnTo>
                  <a:pt x="139534" y="1338135"/>
                </a:lnTo>
                <a:lnTo>
                  <a:pt x="139534" y="1556296"/>
                </a:lnTo>
                <a:lnTo>
                  <a:pt x="139534" y="1560093"/>
                </a:lnTo>
                <a:lnTo>
                  <a:pt x="345313" y="1560093"/>
                </a:lnTo>
                <a:lnTo>
                  <a:pt x="345313" y="1778254"/>
                </a:lnTo>
                <a:lnTo>
                  <a:pt x="568286" y="1778254"/>
                </a:lnTo>
                <a:lnTo>
                  <a:pt x="568286" y="1560093"/>
                </a:lnTo>
                <a:lnTo>
                  <a:pt x="568286" y="1556296"/>
                </a:lnTo>
                <a:close/>
              </a:path>
              <a:path w="16471265" h="1780539">
                <a:moveTo>
                  <a:pt x="1460042" y="1112367"/>
                </a:moveTo>
                <a:lnTo>
                  <a:pt x="1237068" y="1112367"/>
                </a:lnTo>
                <a:lnTo>
                  <a:pt x="1237068" y="889127"/>
                </a:lnTo>
                <a:lnTo>
                  <a:pt x="1014095" y="889127"/>
                </a:lnTo>
                <a:lnTo>
                  <a:pt x="1014095" y="889368"/>
                </a:lnTo>
                <a:lnTo>
                  <a:pt x="1014095" y="1112367"/>
                </a:lnTo>
                <a:lnTo>
                  <a:pt x="791121" y="1112367"/>
                </a:lnTo>
                <a:lnTo>
                  <a:pt x="791121" y="889368"/>
                </a:lnTo>
                <a:lnTo>
                  <a:pt x="1014095" y="889368"/>
                </a:lnTo>
                <a:lnTo>
                  <a:pt x="1014095" y="889127"/>
                </a:lnTo>
                <a:lnTo>
                  <a:pt x="1014095" y="667105"/>
                </a:lnTo>
                <a:lnTo>
                  <a:pt x="791121" y="667105"/>
                </a:lnTo>
                <a:lnTo>
                  <a:pt x="791121" y="889127"/>
                </a:lnTo>
                <a:lnTo>
                  <a:pt x="568286" y="889127"/>
                </a:lnTo>
                <a:lnTo>
                  <a:pt x="568286" y="1112367"/>
                </a:lnTo>
                <a:lnTo>
                  <a:pt x="568286" y="1334325"/>
                </a:lnTo>
                <a:lnTo>
                  <a:pt x="1237068" y="1334325"/>
                </a:lnTo>
                <a:lnTo>
                  <a:pt x="1237068" y="1556296"/>
                </a:lnTo>
                <a:lnTo>
                  <a:pt x="1460042" y="1556296"/>
                </a:lnTo>
                <a:lnTo>
                  <a:pt x="1460042" y="1334325"/>
                </a:lnTo>
                <a:lnTo>
                  <a:pt x="1460042" y="1112367"/>
                </a:lnTo>
                <a:close/>
              </a:path>
              <a:path w="16471265" h="1780539">
                <a:moveTo>
                  <a:pt x="16471037" y="1778609"/>
                </a:moveTo>
                <a:lnTo>
                  <a:pt x="15074926" y="292"/>
                </a:lnTo>
                <a:lnTo>
                  <a:pt x="2795206" y="292"/>
                </a:lnTo>
                <a:lnTo>
                  <a:pt x="2795206" y="444830"/>
                </a:lnTo>
                <a:lnTo>
                  <a:pt x="2795206" y="889368"/>
                </a:lnTo>
                <a:lnTo>
                  <a:pt x="2795206" y="1334046"/>
                </a:lnTo>
                <a:lnTo>
                  <a:pt x="2795206" y="1556346"/>
                </a:lnTo>
                <a:lnTo>
                  <a:pt x="2574645" y="1556346"/>
                </a:lnTo>
                <a:lnTo>
                  <a:pt x="2574645" y="1334046"/>
                </a:lnTo>
                <a:lnTo>
                  <a:pt x="2795206" y="1334046"/>
                </a:lnTo>
                <a:lnTo>
                  <a:pt x="2795206" y="889368"/>
                </a:lnTo>
                <a:lnTo>
                  <a:pt x="2574645" y="889368"/>
                </a:lnTo>
                <a:lnTo>
                  <a:pt x="2574645" y="1111770"/>
                </a:lnTo>
                <a:lnTo>
                  <a:pt x="2351798" y="1111770"/>
                </a:lnTo>
                <a:lnTo>
                  <a:pt x="2351798" y="1334046"/>
                </a:lnTo>
                <a:lnTo>
                  <a:pt x="2351798" y="1556346"/>
                </a:lnTo>
                <a:lnTo>
                  <a:pt x="2128824" y="1556346"/>
                </a:lnTo>
                <a:lnTo>
                  <a:pt x="2128824" y="1334046"/>
                </a:lnTo>
                <a:lnTo>
                  <a:pt x="2351798" y="1334046"/>
                </a:lnTo>
                <a:lnTo>
                  <a:pt x="2351798" y="1111770"/>
                </a:lnTo>
                <a:lnTo>
                  <a:pt x="2128824" y="1111770"/>
                </a:lnTo>
                <a:lnTo>
                  <a:pt x="2128824" y="889368"/>
                </a:lnTo>
                <a:lnTo>
                  <a:pt x="2574645" y="889368"/>
                </a:lnTo>
                <a:lnTo>
                  <a:pt x="2574645" y="444830"/>
                </a:lnTo>
                <a:lnTo>
                  <a:pt x="2795206" y="444830"/>
                </a:lnTo>
                <a:lnTo>
                  <a:pt x="2795206" y="292"/>
                </a:lnTo>
                <a:lnTo>
                  <a:pt x="2351798" y="292"/>
                </a:lnTo>
                <a:lnTo>
                  <a:pt x="2351798" y="444830"/>
                </a:lnTo>
                <a:lnTo>
                  <a:pt x="2128824" y="444830"/>
                </a:lnTo>
                <a:lnTo>
                  <a:pt x="2128824" y="292"/>
                </a:lnTo>
                <a:lnTo>
                  <a:pt x="1682889" y="292"/>
                </a:lnTo>
                <a:lnTo>
                  <a:pt x="1682889" y="222567"/>
                </a:lnTo>
                <a:lnTo>
                  <a:pt x="1460042" y="222567"/>
                </a:lnTo>
                <a:lnTo>
                  <a:pt x="1460042" y="292"/>
                </a:lnTo>
                <a:lnTo>
                  <a:pt x="1014095" y="292"/>
                </a:lnTo>
                <a:lnTo>
                  <a:pt x="1014095" y="222567"/>
                </a:lnTo>
                <a:lnTo>
                  <a:pt x="1014095" y="222694"/>
                </a:lnTo>
                <a:lnTo>
                  <a:pt x="1237068" y="222694"/>
                </a:lnTo>
                <a:lnTo>
                  <a:pt x="1237068" y="444830"/>
                </a:lnTo>
                <a:lnTo>
                  <a:pt x="1014095" y="444830"/>
                </a:lnTo>
                <a:lnTo>
                  <a:pt x="1014095" y="223240"/>
                </a:lnTo>
                <a:lnTo>
                  <a:pt x="791121" y="223240"/>
                </a:lnTo>
                <a:lnTo>
                  <a:pt x="791121" y="0"/>
                </a:lnTo>
                <a:lnTo>
                  <a:pt x="568286" y="0"/>
                </a:lnTo>
                <a:lnTo>
                  <a:pt x="568286" y="223240"/>
                </a:lnTo>
                <a:lnTo>
                  <a:pt x="345313" y="223240"/>
                </a:lnTo>
                <a:lnTo>
                  <a:pt x="345313" y="445198"/>
                </a:lnTo>
                <a:lnTo>
                  <a:pt x="345313" y="449008"/>
                </a:lnTo>
                <a:lnTo>
                  <a:pt x="345313" y="667169"/>
                </a:lnTo>
                <a:lnTo>
                  <a:pt x="585482" y="667169"/>
                </a:lnTo>
                <a:lnTo>
                  <a:pt x="585482" y="449008"/>
                </a:lnTo>
                <a:lnTo>
                  <a:pt x="568286" y="449008"/>
                </a:lnTo>
                <a:lnTo>
                  <a:pt x="568286" y="445198"/>
                </a:lnTo>
                <a:lnTo>
                  <a:pt x="1014095" y="445198"/>
                </a:lnTo>
                <a:lnTo>
                  <a:pt x="1014095" y="667105"/>
                </a:lnTo>
                <a:lnTo>
                  <a:pt x="1460042" y="667105"/>
                </a:lnTo>
                <a:lnTo>
                  <a:pt x="1460042" y="444830"/>
                </a:lnTo>
                <a:lnTo>
                  <a:pt x="1682889" y="444830"/>
                </a:lnTo>
                <a:lnTo>
                  <a:pt x="1682889" y="667105"/>
                </a:lnTo>
                <a:lnTo>
                  <a:pt x="1905863" y="667105"/>
                </a:lnTo>
                <a:lnTo>
                  <a:pt x="1905863" y="889368"/>
                </a:lnTo>
                <a:lnTo>
                  <a:pt x="1682889" y="889368"/>
                </a:lnTo>
                <a:lnTo>
                  <a:pt x="1682889" y="667105"/>
                </a:lnTo>
                <a:lnTo>
                  <a:pt x="1460042" y="667105"/>
                </a:lnTo>
                <a:lnTo>
                  <a:pt x="1460042" y="1111770"/>
                </a:lnTo>
                <a:lnTo>
                  <a:pt x="1682889" y="1111770"/>
                </a:lnTo>
                <a:lnTo>
                  <a:pt x="1682889" y="1334046"/>
                </a:lnTo>
                <a:lnTo>
                  <a:pt x="1682889" y="1556346"/>
                </a:lnTo>
                <a:lnTo>
                  <a:pt x="1682889" y="1778609"/>
                </a:lnTo>
                <a:lnTo>
                  <a:pt x="16471037" y="1778609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73344" y="760799"/>
            <a:ext cx="9804400" cy="15944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 indent="157480">
              <a:lnSpc>
                <a:spcPts val="5920"/>
              </a:lnSpc>
              <a:spcBef>
                <a:spcPts val="725"/>
              </a:spcBef>
            </a:pPr>
            <a:r>
              <a:rPr spc="-360" dirty="0"/>
              <a:t>BENEFITS </a:t>
            </a:r>
            <a:r>
              <a:rPr spc="-240" dirty="0"/>
              <a:t>OF </a:t>
            </a:r>
            <a:r>
              <a:rPr spc="-229" dirty="0"/>
              <a:t>THE</a:t>
            </a:r>
            <a:r>
              <a:rPr spc="-1375" dirty="0"/>
              <a:t> </a:t>
            </a:r>
            <a:r>
              <a:rPr spc="-415" dirty="0"/>
              <a:t>INDEX </a:t>
            </a:r>
            <a:r>
              <a:rPr spc="-305" dirty="0"/>
              <a:t>TO  </a:t>
            </a:r>
            <a:r>
              <a:rPr spc="-490" dirty="0"/>
              <a:t>STRING</a:t>
            </a:r>
            <a:r>
              <a:rPr spc="-590" dirty="0"/>
              <a:t> </a:t>
            </a:r>
            <a:r>
              <a:rPr spc="-380" dirty="0"/>
              <a:t>ALGORITHM</a:t>
            </a:r>
          </a:p>
        </p:txBody>
      </p:sp>
      <p:sp>
        <p:nvSpPr>
          <p:cNvPr id="13" name="object 13"/>
          <p:cNvSpPr/>
          <p:nvPr/>
        </p:nvSpPr>
        <p:spPr>
          <a:xfrm>
            <a:off x="11125200" y="7200900"/>
            <a:ext cx="7162797" cy="3085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353388"/>
            <a:ext cx="1609084" cy="3966595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958" y="4122901"/>
            <a:ext cx="2290433" cy="6163949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2940685" indent="-96520">
              <a:lnSpc>
                <a:spcPct val="116399"/>
              </a:lnSpc>
              <a:spcBef>
                <a:spcPts val="95"/>
              </a:spcBef>
            </a:pPr>
            <a:r>
              <a:rPr spc="55" dirty="0"/>
              <a:t>public</a:t>
            </a:r>
            <a:r>
              <a:rPr spc="-385" dirty="0"/>
              <a:t> </a:t>
            </a:r>
            <a:r>
              <a:rPr spc="-10" dirty="0"/>
              <a:t>class </a:t>
            </a:r>
            <a:r>
              <a:rPr dirty="0"/>
              <a:t>JavaIndexToStringExample </a:t>
            </a:r>
            <a:r>
              <a:rPr spc="-440" dirty="0"/>
              <a:t>{  </a:t>
            </a:r>
            <a:r>
              <a:rPr spc="55" dirty="0"/>
              <a:t>public </a:t>
            </a:r>
            <a:r>
              <a:rPr spc="5" dirty="0"/>
              <a:t>static </a:t>
            </a:r>
            <a:r>
              <a:rPr spc="10" dirty="0"/>
              <a:t>void </a:t>
            </a:r>
            <a:r>
              <a:rPr spc="-15" dirty="0"/>
              <a:t>main(String[] </a:t>
            </a:r>
            <a:r>
              <a:rPr spc="-50" dirty="0"/>
              <a:t>args) </a:t>
            </a:r>
            <a:r>
              <a:rPr spc="-440" dirty="0"/>
              <a:t>{  </a:t>
            </a:r>
            <a:r>
              <a:rPr spc="-15" dirty="0"/>
              <a:t>SparkSession </a:t>
            </a:r>
            <a:r>
              <a:rPr spc="-5" dirty="0"/>
              <a:t>spark </a:t>
            </a:r>
            <a:r>
              <a:rPr spc="-455" dirty="0"/>
              <a:t>=</a:t>
            </a:r>
            <a:r>
              <a:rPr spc="-450" dirty="0"/>
              <a:t> </a:t>
            </a:r>
            <a:r>
              <a:rPr spc="-15" dirty="0"/>
              <a:t>SparkSession</a:t>
            </a: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pc="-35" dirty="0"/>
              <a:t>.builder()</a:t>
            </a: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pc="-15" dirty="0"/>
              <a:t>.appName("JavaIndexToStringExample")</a:t>
            </a: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pc="-60" dirty="0"/>
              <a:t>.getOrCreate();</a:t>
            </a:r>
          </a:p>
          <a:p>
            <a:pPr>
              <a:lnSpc>
                <a:spcPct val="100000"/>
              </a:lnSpc>
            </a:pPr>
            <a:endParaRPr sz="1900" dirty="0"/>
          </a:p>
          <a:p>
            <a:pPr marL="205104">
              <a:lnSpc>
                <a:spcPct val="100000"/>
              </a:lnSpc>
            </a:pPr>
            <a:r>
              <a:rPr spc="-175" dirty="0"/>
              <a:t>// </a:t>
            </a:r>
            <a:r>
              <a:rPr spc="20" dirty="0"/>
              <a:t>$example</a:t>
            </a:r>
            <a:r>
              <a:rPr spc="-100" dirty="0"/>
              <a:t> </a:t>
            </a:r>
            <a:r>
              <a:rPr spc="25" dirty="0"/>
              <a:t>on$</a:t>
            </a:r>
          </a:p>
          <a:p>
            <a:pPr marL="301625" marR="3752850" indent="-96520">
              <a:lnSpc>
                <a:spcPct val="116399"/>
              </a:lnSpc>
            </a:pPr>
            <a:r>
              <a:rPr spc="-85" dirty="0"/>
              <a:t>List&lt;Row&gt; </a:t>
            </a:r>
            <a:r>
              <a:rPr spc="20" dirty="0"/>
              <a:t>data </a:t>
            </a:r>
            <a:r>
              <a:rPr spc="-455" dirty="0"/>
              <a:t>=</a:t>
            </a:r>
            <a:r>
              <a:rPr spc="-409" dirty="0"/>
              <a:t> </a:t>
            </a:r>
            <a:r>
              <a:rPr spc="-55" dirty="0"/>
              <a:t>Arrays.asList(  </a:t>
            </a:r>
            <a:r>
              <a:rPr spc="-15" dirty="0"/>
              <a:t>RowFactory.create(0, </a:t>
            </a:r>
            <a:r>
              <a:rPr spc="-135" dirty="0"/>
              <a:t>"a"),  </a:t>
            </a:r>
            <a:r>
              <a:rPr spc="-40" dirty="0"/>
              <a:t>RowFactory.create(1, </a:t>
            </a:r>
            <a:r>
              <a:rPr spc="-114" dirty="0"/>
              <a:t>"b"),  </a:t>
            </a:r>
            <a:r>
              <a:rPr spc="-25" dirty="0"/>
              <a:t>RowFactory.create(2, </a:t>
            </a:r>
            <a:r>
              <a:rPr spc="-114" dirty="0"/>
              <a:t>"c"),  </a:t>
            </a:r>
            <a:r>
              <a:rPr spc="-30" dirty="0"/>
              <a:t>RowFactory.create(3, </a:t>
            </a:r>
            <a:r>
              <a:rPr spc="-135" dirty="0"/>
              <a:t>"a"),  </a:t>
            </a:r>
            <a:r>
              <a:rPr spc="-25" dirty="0"/>
              <a:t>RowFactory.create(4, </a:t>
            </a:r>
            <a:r>
              <a:rPr spc="-135" dirty="0"/>
              <a:t>"a"),  </a:t>
            </a:r>
            <a:r>
              <a:rPr spc="-25" dirty="0"/>
              <a:t>RowFactory.create(5,</a:t>
            </a:r>
            <a:r>
              <a:rPr spc="-145" dirty="0"/>
              <a:t> </a:t>
            </a:r>
            <a:r>
              <a:rPr spc="-90" dirty="0"/>
              <a:t>"c")</a:t>
            </a: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pc="-250" dirty="0"/>
              <a:t>);</a:t>
            </a: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pc="-5" dirty="0"/>
              <a:t>StructType</a:t>
            </a:r>
            <a:r>
              <a:rPr spc="-135" dirty="0"/>
              <a:t> </a:t>
            </a:r>
            <a:r>
              <a:rPr spc="25" dirty="0"/>
              <a:t>schema</a:t>
            </a:r>
            <a:r>
              <a:rPr spc="-135" dirty="0"/>
              <a:t> </a:t>
            </a:r>
            <a:r>
              <a:rPr spc="-455" dirty="0"/>
              <a:t>=</a:t>
            </a:r>
            <a:r>
              <a:rPr spc="-405" dirty="0"/>
              <a:t> </a:t>
            </a:r>
            <a:r>
              <a:rPr spc="55" dirty="0"/>
              <a:t>new</a:t>
            </a:r>
            <a:r>
              <a:rPr spc="-135" dirty="0"/>
              <a:t> </a:t>
            </a:r>
            <a:r>
              <a:rPr spc="-5" dirty="0"/>
              <a:t>StructType(new</a:t>
            </a:r>
            <a:r>
              <a:rPr spc="-135" dirty="0"/>
              <a:t> </a:t>
            </a:r>
            <a:r>
              <a:rPr spc="-30" dirty="0"/>
              <a:t>StructField[]{</a:t>
            </a:r>
          </a:p>
          <a:p>
            <a:pPr marL="301625" marR="5080">
              <a:lnSpc>
                <a:spcPct val="116399"/>
              </a:lnSpc>
            </a:pPr>
            <a:r>
              <a:rPr spc="55" dirty="0"/>
              <a:t>new</a:t>
            </a:r>
            <a:r>
              <a:rPr spc="-320" dirty="0"/>
              <a:t> </a:t>
            </a:r>
            <a:r>
              <a:rPr spc="-25" dirty="0"/>
              <a:t>StructField("id", </a:t>
            </a:r>
            <a:r>
              <a:rPr spc="-35" dirty="0"/>
              <a:t>DataTypes.IntegerType, </a:t>
            </a:r>
            <a:r>
              <a:rPr spc="-50" dirty="0"/>
              <a:t>false, </a:t>
            </a:r>
            <a:r>
              <a:rPr spc="-35" dirty="0"/>
              <a:t>Metadata.empty()),  </a:t>
            </a:r>
            <a:r>
              <a:rPr spc="55" dirty="0"/>
              <a:t>new</a:t>
            </a:r>
            <a:r>
              <a:rPr spc="-345" dirty="0"/>
              <a:t> </a:t>
            </a:r>
            <a:r>
              <a:rPr spc="-25" dirty="0"/>
              <a:t>StructField("category", </a:t>
            </a:r>
            <a:r>
              <a:rPr spc="-30" dirty="0"/>
              <a:t>DataTypes.StringType, </a:t>
            </a:r>
            <a:r>
              <a:rPr spc="-50" dirty="0"/>
              <a:t>false,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pc="-20" dirty="0"/>
              <a:t>Metadata.empty())</a:t>
            </a: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pc="-280" dirty="0"/>
              <a:t>});</a:t>
            </a: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pc="-65" dirty="0"/>
              <a:t>Dataset&lt;Row&gt; </a:t>
            </a:r>
            <a:r>
              <a:rPr spc="45" dirty="0"/>
              <a:t>df </a:t>
            </a:r>
            <a:r>
              <a:rPr spc="-455" dirty="0"/>
              <a:t>= </a:t>
            </a:r>
            <a:r>
              <a:rPr spc="-20" dirty="0"/>
              <a:t>spark.createDataFrame(data,</a:t>
            </a:r>
            <a:r>
              <a:rPr spc="-385" dirty="0"/>
              <a:t> </a:t>
            </a:r>
            <a:r>
              <a:rPr spc="-45" dirty="0"/>
              <a:t>schema);</a:t>
            </a:r>
          </a:p>
        </p:txBody>
      </p:sp>
      <p:sp>
        <p:nvSpPr>
          <p:cNvPr id="3" name="object 3"/>
          <p:cNvSpPr/>
          <p:nvPr/>
        </p:nvSpPr>
        <p:spPr>
          <a:xfrm>
            <a:off x="10591800" y="7277100"/>
            <a:ext cx="7696062" cy="3008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4412" y="917563"/>
            <a:ext cx="6889115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280" dirty="0">
                <a:solidFill>
                  <a:srgbClr val="000000"/>
                </a:solidFill>
              </a:rPr>
              <a:t>INDEX </a:t>
            </a:r>
            <a:r>
              <a:rPr sz="3500" spc="-204" dirty="0">
                <a:solidFill>
                  <a:srgbClr val="000000"/>
                </a:solidFill>
              </a:rPr>
              <a:t>TO </a:t>
            </a:r>
            <a:r>
              <a:rPr sz="3500" spc="-330" dirty="0">
                <a:solidFill>
                  <a:srgbClr val="000000"/>
                </a:solidFill>
              </a:rPr>
              <a:t>STRING</a:t>
            </a:r>
            <a:r>
              <a:rPr sz="3500" spc="-730" dirty="0">
                <a:solidFill>
                  <a:srgbClr val="000000"/>
                </a:solidFill>
              </a:rPr>
              <a:t> </a:t>
            </a:r>
            <a:r>
              <a:rPr sz="3500" spc="-254" dirty="0">
                <a:solidFill>
                  <a:srgbClr val="000000"/>
                </a:solidFill>
              </a:rPr>
              <a:t>ALGORITHM  </a:t>
            </a:r>
            <a:r>
              <a:rPr sz="3500" spc="-190" dirty="0">
                <a:solidFill>
                  <a:srgbClr val="000000"/>
                </a:solidFill>
              </a:rPr>
              <a:t>ON </a:t>
            </a:r>
            <a:r>
              <a:rPr sz="3500" spc="-180" dirty="0">
                <a:solidFill>
                  <a:srgbClr val="000000"/>
                </a:solidFill>
              </a:rPr>
              <a:t>LETTER </a:t>
            </a:r>
            <a:r>
              <a:rPr sz="3500" spc="-150" dirty="0">
                <a:solidFill>
                  <a:srgbClr val="000000"/>
                </a:solidFill>
              </a:rPr>
              <a:t>FREQUENCY  </a:t>
            </a:r>
            <a:r>
              <a:rPr sz="3500" spc="-155" dirty="0">
                <a:solidFill>
                  <a:srgbClr val="000000"/>
                </a:solidFill>
              </a:rPr>
              <a:t>DATASET</a:t>
            </a:r>
            <a:endParaRPr sz="3500"/>
          </a:p>
        </p:txBody>
      </p:sp>
      <p:sp>
        <p:nvSpPr>
          <p:cNvPr id="6" name="object 6"/>
          <p:cNvSpPr txBox="1"/>
          <p:nvPr/>
        </p:nvSpPr>
        <p:spPr>
          <a:xfrm>
            <a:off x="9131300" y="1861772"/>
            <a:ext cx="4652010" cy="13112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450" spc="5" dirty="0">
                <a:latin typeface="Verdana"/>
                <a:cs typeface="Verdana"/>
              </a:rPr>
              <a:t>StringIndexerModel indexer </a:t>
            </a:r>
            <a:r>
              <a:rPr sz="1450" spc="-455" dirty="0">
                <a:latin typeface="Verdana"/>
                <a:cs typeface="Verdana"/>
              </a:rPr>
              <a:t>= </a:t>
            </a:r>
            <a:r>
              <a:rPr sz="1450" spc="55" dirty="0">
                <a:latin typeface="Verdana"/>
                <a:cs typeface="Verdana"/>
              </a:rPr>
              <a:t>new</a:t>
            </a:r>
            <a:r>
              <a:rPr sz="1450" spc="-350" dirty="0">
                <a:latin typeface="Verdana"/>
                <a:cs typeface="Verdana"/>
              </a:rPr>
              <a:t> </a:t>
            </a:r>
            <a:r>
              <a:rPr sz="1450" spc="-35" dirty="0">
                <a:latin typeface="Verdana"/>
                <a:cs typeface="Verdana"/>
              </a:rPr>
              <a:t>StringIndexer()</a:t>
            </a:r>
            <a:endParaRPr sz="1450">
              <a:latin typeface="Verdana"/>
              <a:cs typeface="Verdana"/>
            </a:endParaRP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z="1450" spc="-35" dirty="0">
                <a:latin typeface="Verdana"/>
                <a:cs typeface="Verdana"/>
              </a:rPr>
              <a:t>.setInputCol("category")</a:t>
            </a:r>
            <a:endParaRPr sz="1450">
              <a:latin typeface="Verdana"/>
              <a:cs typeface="Verdana"/>
            </a:endParaRP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z="1450" spc="-25" dirty="0">
                <a:latin typeface="Verdana"/>
                <a:cs typeface="Verdana"/>
              </a:rPr>
              <a:t>.setOutputCol("categoryIndex")</a:t>
            </a:r>
            <a:endParaRPr sz="1450">
              <a:latin typeface="Verdana"/>
              <a:cs typeface="Verdana"/>
            </a:endParaRP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z="1450" spc="-90" dirty="0">
                <a:latin typeface="Verdana"/>
                <a:cs typeface="Verdana"/>
              </a:rPr>
              <a:t>.fit(df);</a:t>
            </a:r>
            <a:endParaRPr sz="1450">
              <a:latin typeface="Verdana"/>
              <a:cs typeface="Verdana"/>
            </a:endParaRP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z="1450" spc="-65" dirty="0">
                <a:latin typeface="Verdana"/>
                <a:cs typeface="Verdana"/>
              </a:rPr>
              <a:t>Dataset&lt;Row&gt; </a:t>
            </a:r>
            <a:r>
              <a:rPr sz="1450" spc="25" dirty="0">
                <a:latin typeface="Verdana"/>
                <a:cs typeface="Verdana"/>
              </a:rPr>
              <a:t>indexed </a:t>
            </a:r>
            <a:r>
              <a:rPr sz="1450" spc="-455" dirty="0">
                <a:latin typeface="Verdana"/>
                <a:cs typeface="Verdana"/>
              </a:rPr>
              <a:t>= </a:t>
            </a:r>
            <a:r>
              <a:rPr sz="1450" spc="-35" dirty="0">
                <a:latin typeface="Verdana"/>
                <a:cs typeface="Verdana"/>
              </a:rPr>
              <a:t>indexer.transform(df);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1300" y="3404822"/>
            <a:ext cx="6917690" cy="54260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380"/>
              </a:spcBef>
            </a:pPr>
            <a:r>
              <a:rPr sz="1450" spc="-15" dirty="0">
                <a:latin typeface="Verdana"/>
                <a:cs typeface="Verdana"/>
              </a:rPr>
              <a:t>System.out.println("Transformed </a:t>
            </a:r>
            <a:r>
              <a:rPr sz="1450" dirty="0">
                <a:latin typeface="Verdana"/>
                <a:cs typeface="Verdana"/>
              </a:rPr>
              <a:t>string </a:t>
            </a:r>
            <a:r>
              <a:rPr sz="1450" spc="55" dirty="0">
                <a:latin typeface="Verdana"/>
                <a:cs typeface="Verdana"/>
              </a:rPr>
              <a:t>column</a:t>
            </a:r>
            <a:r>
              <a:rPr sz="1450" spc="-380" dirty="0">
                <a:latin typeface="Verdana"/>
                <a:cs typeface="Verdana"/>
              </a:rPr>
              <a:t> </a:t>
            </a:r>
            <a:r>
              <a:rPr sz="1450" spc="-114" dirty="0">
                <a:latin typeface="Verdana"/>
                <a:cs typeface="Verdana"/>
              </a:rPr>
              <a:t>'" </a:t>
            </a:r>
            <a:r>
              <a:rPr sz="1450" spc="-455" dirty="0">
                <a:latin typeface="Verdana"/>
                <a:cs typeface="Verdana"/>
              </a:rPr>
              <a:t>+ </a:t>
            </a:r>
            <a:r>
              <a:rPr sz="1450" spc="-20" dirty="0">
                <a:latin typeface="Verdana"/>
                <a:cs typeface="Verdana"/>
              </a:rPr>
              <a:t>indexer.getInputCol()</a:t>
            </a:r>
            <a:endParaRPr sz="14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50" spc="-455" dirty="0">
                <a:latin typeface="Verdana"/>
                <a:cs typeface="Verdana"/>
              </a:rPr>
              <a:t>+ </a:t>
            </a:r>
            <a:r>
              <a:rPr sz="1450" spc="-114" dirty="0">
                <a:latin typeface="Verdana"/>
                <a:cs typeface="Verdana"/>
              </a:rPr>
              <a:t>"' </a:t>
            </a:r>
            <a:r>
              <a:rPr sz="1450" spc="-135" dirty="0">
                <a:latin typeface="Verdana"/>
                <a:cs typeface="Verdana"/>
              </a:rPr>
              <a:t>"</a:t>
            </a:r>
            <a:r>
              <a:rPr sz="1450" spc="-170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</a:t>
            </a:r>
            <a:endParaRPr sz="1450" dirty="0">
              <a:latin typeface="Verdana"/>
              <a:cs typeface="Verdana"/>
            </a:endParaRPr>
          </a:p>
          <a:p>
            <a:pPr marL="205104" marR="1722120" indent="192405">
              <a:lnSpc>
                <a:spcPct val="116399"/>
              </a:lnSpc>
            </a:pPr>
            <a:r>
              <a:rPr sz="1450" spc="-30" dirty="0">
                <a:latin typeface="Verdana"/>
                <a:cs typeface="Verdana"/>
              </a:rPr>
              <a:t>"to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25" dirty="0">
                <a:latin typeface="Verdana"/>
                <a:cs typeface="Verdana"/>
              </a:rPr>
              <a:t>indexed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column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-114" dirty="0">
                <a:latin typeface="Verdana"/>
                <a:cs typeface="Verdana"/>
              </a:rPr>
              <a:t>'"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</a:t>
            </a:r>
            <a:r>
              <a:rPr sz="1450" spc="-409" dirty="0">
                <a:latin typeface="Verdana"/>
                <a:cs typeface="Verdana"/>
              </a:rPr>
              <a:t> </a:t>
            </a:r>
            <a:r>
              <a:rPr sz="1450" spc="-5" dirty="0">
                <a:latin typeface="Verdana"/>
                <a:cs typeface="Verdana"/>
              </a:rPr>
              <a:t>indexer.getOutputCol()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</a:t>
            </a:r>
            <a:r>
              <a:rPr sz="1450" spc="-405" dirty="0">
                <a:latin typeface="Verdana"/>
                <a:cs typeface="Verdana"/>
              </a:rPr>
              <a:t> </a:t>
            </a:r>
            <a:r>
              <a:rPr sz="1450" spc="-175" dirty="0">
                <a:latin typeface="Verdana"/>
                <a:cs typeface="Verdana"/>
              </a:rPr>
              <a:t>"'");  </a:t>
            </a:r>
            <a:r>
              <a:rPr sz="1450" spc="-40" dirty="0">
                <a:latin typeface="Verdana"/>
                <a:cs typeface="Verdana"/>
              </a:rPr>
              <a:t>indexed.show();</a:t>
            </a:r>
            <a:endParaRPr sz="14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Verdana"/>
              <a:cs typeface="Verdana"/>
            </a:endParaRPr>
          </a:p>
          <a:p>
            <a:pPr marL="12700" marR="2374900" indent="192405">
              <a:lnSpc>
                <a:spcPct val="116399"/>
              </a:lnSpc>
              <a:spcBef>
                <a:spcPts val="5"/>
              </a:spcBef>
            </a:pPr>
            <a:r>
              <a:rPr sz="1450" spc="15" dirty="0">
                <a:latin typeface="Verdana"/>
                <a:cs typeface="Verdana"/>
              </a:rPr>
              <a:t>StructField </a:t>
            </a:r>
            <a:r>
              <a:rPr sz="1450" spc="30" dirty="0">
                <a:latin typeface="Verdana"/>
                <a:cs typeface="Verdana"/>
              </a:rPr>
              <a:t>inputColSchema </a:t>
            </a:r>
            <a:r>
              <a:rPr sz="1450" spc="-455" dirty="0">
                <a:latin typeface="Verdana"/>
                <a:cs typeface="Verdana"/>
              </a:rPr>
              <a:t>=  </a:t>
            </a:r>
            <a:r>
              <a:rPr sz="1450" spc="-25" dirty="0">
                <a:latin typeface="Verdana"/>
                <a:cs typeface="Verdana"/>
              </a:rPr>
              <a:t>indexed.schema().apply(indexer.getOutputCol());</a:t>
            </a:r>
            <a:endParaRPr sz="1450" dirty="0">
              <a:latin typeface="Verdana"/>
              <a:cs typeface="Verdana"/>
            </a:endParaRPr>
          </a:p>
          <a:p>
            <a:pPr marL="12700" marR="436245" indent="192405">
              <a:lnSpc>
                <a:spcPct val="116399"/>
              </a:lnSpc>
            </a:pPr>
            <a:r>
              <a:rPr sz="1450" spc="-20" dirty="0">
                <a:latin typeface="Verdana"/>
                <a:cs typeface="Verdana"/>
              </a:rPr>
              <a:t>System.out.println("StringIndexer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50" dirty="0">
                <a:latin typeface="Verdana"/>
                <a:cs typeface="Verdana"/>
              </a:rPr>
              <a:t>will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-15" dirty="0">
                <a:latin typeface="Verdana"/>
                <a:cs typeface="Verdana"/>
              </a:rPr>
              <a:t>store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10" dirty="0">
                <a:latin typeface="Verdana"/>
                <a:cs typeface="Verdana"/>
              </a:rPr>
              <a:t>labels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35" dirty="0">
                <a:latin typeface="Verdana"/>
                <a:cs typeface="Verdana"/>
              </a:rPr>
              <a:t>in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40" dirty="0">
                <a:latin typeface="Verdana"/>
                <a:cs typeface="Verdana"/>
              </a:rPr>
              <a:t>output</a:t>
            </a:r>
            <a:r>
              <a:rPr sz="1450" spc="-135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column  </a:t>
            </a:r>
            <a:r>
              <a:rPr sz="1450" spc="-15" dirty="0">
                <a:latin typeface="Verdana"/>
                <a:cs typeface="Verdana"/>
              </a:rPr>
              <a:t>metadata: </a:t>
            </a:r>
            <a:r>
              <a:rPr sz="1450" spc="-135" dirty="0">
                <a:latin typeface="Verdana"/>
                <a:cs typeface="Verdana"/>
              </a:rPr>
              <a:t>"</a:t>
            </a:r>
            <a:r>
              <a:rPr sz="1450" spc="-260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</a:t>
            </a:r>
            <a:endParaRPr sz="1450" dirty="0">
              <a:latin typeface="Verdana"/>
              <a:cs typeface="Verdana"/>
            </a:endParaRPr>
          </a:p>
          <a:p>
            <a:pPr marL="398145">
              <a:lnSpc>
                <a:spcPct val="100000"/>
              </a:lnSpc>
              <a:spcBef>
                <a:spcPts val="284"/>
              </a:spcBef>
            </a:pPr>
            <a:r>
              <a:rPr sz="1450" spc="-5" dirty="0">
                <a:latin typeface="Verdana"/>
                <a:cs typeface="Verdana"/>
              </a:rPr>
              <a:t>Attribute.fromStructField(inputColSchema).toString() </a:t>
            </a:r>
            <a:r>
              <a:rPr sz="1450" spc="-455" dirty="0">
                <a:latin typeface="Verdana"/>
                <a:cs typeface="Verdana"/>
              </a:rPr>
              <a:t>+</a:t>
            </a:r>
            <a:r>
              <a:rPr sz="1450" spc="-425" dirty="0">
                <a:latin typeface="Verdana"/>
                <a:cs typeface="Verdana"/>
              </a:rPr>
              <a:t> </a:t>
            </a:r>
            <a:r>
              <a:rPr sz="1450" spc="-100" dirty="0">
                <a:latin typeface="Verdana"/>
                <a:cs typeface="Verdana"/>
              </a:rPr>
              <a:t>"\n");</a:t>
            </a:r>
            <a:endParaRPr sz="14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Verdana"/>
              <a:cs typeface="Verdana"/>
            </a:endParaRPr>
          </a:p>
          <a:p>
            <a:pPr marL="205104">
              <a:lnSpc>
                <a:spcPct val="100000"/>
              </a:lnSpc>
            </a:pPr>
            <a:r>
              <a:rPr sz="1450" spc="-10" dirty="0">
                <a:latin typeface="Verdana"/>
                <a:cs typeface="Verdana"/>
              </a:rPr>
              <a:t>IndexToString </a:t>
            </a:r>
            <a:r>
              <a:rPr sz="1450" spc="-5" dirty="0">
                <a:latin typeface="Verdana"/>
                <a:cs typeface="Verdana"/>
              </a:rPr>
              <a:t>converter </a:t>
            </a:r>
            <a:r>
              <a:rPr sz="1450" spc="-455" dirty="0">
                <a:latin typeface="Verdana"/>
                <a:cs typeface="Verdana"/>
              </a:rPr>
              <a:t>= </a:t>
            </a:r>
            <a:r>
              <a:rPr sz="1450" spc="55" dirty="0">
                <a:latin typeface="Verdana"/>
                <a:cs typeface="Verdana"/>
              </a:rPr>
              <a:t>new</a:t>
            </a:r>
            <a:r>
              <a:rPr sz="1450" spc="-400" dirty="0">
                <a:latin typeface="Verdana"/>
                <a:cs typeface="Verdana"/>
              </a:rPr>
              <a:t> </a:t>
            </a:r>
            <a:r>
              <a:rPr sz="1450" spc="-30" dirty="0">
                <a:latin typeface="Verdana"/>
                <a:cs typeface="Verdana"/>
              </a:rPr>
              <a:t>IndexToString()</a:t>
            </a:r>
            <a:endParaRPr sz="1450" dirty="0">
              <a:latin typeface="Verdana"/>
              <a:cs typeface="Verdana"/>
            </a:endParaRP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z="1450" spc="-30" dirty="0">
                <a:latin typeface="Verdana"/>
                <a:cs typeface="Verdana"/>
              </a:rPr>
              <a:t>.setInputCol("categoryIndex")</a:t>
            </a:r>
            <a:endParaRPr sz="1450" dirty="0">
              <a:latin typeface="Verdana"/>
              <a:cs typeface="Verdana"/>
            </a:endParaRPr>
          </a:p>
          <a:p>
            <a:pPr marL="301625">
              <a:lnSpc>
                <a:spcPct val="100000"/>
              </a:lnSpc>
              <a:spcBef>
                <a:spcPts val="285"/>
              </a:spcBef>
            </a:pPr>
            <a:r>
              <a:rPr sz="1450" spc="-25" dirty="0">
                <a:latin typeface="Verdana"/>
                <a:cs typeface="Verdana"/>
              </a:rPr>
              <a:t>.setOutputCol("originalCategory");</a:t>
            </a:r>
            <a:endParaRPr sz="1450" dirty="0">
              <a:latin typeface="Verdana"/>
              <a:cs typeface="Verdana"/>
            </a:endParaRPr>
          </a:p>
          <a:p>
            <a:pPr marL="205104">
              <a:lnSpc>
                <a:spcPct val="100000"/>
              </a:lnSpc>
              <a:spcBef>
                <a:spcPts val="285"/>
              </a:spcBef>
            </a:pPr>
            <a:r>
              <a:rPr sz="1450" spc="-65" dirty="0">
                <a:latin typeface="Verdana"/>
                <a:cs typeface="Verdana"/>
              </a:rPr>
              <a:t>Dataset&lt;Row&gt; </a:t>
            </a:r>
            <a:r>
              <a:rPr sz="1450" spc="15" dirty="0">
                <a:latin typeface="Verdana"/>
                <a:cs typeface="Verdana"/>
              </a:rPr>
              <a:t>converted </a:t>
            </a:r>
            <a:r>
              <a:rPr sz="1450" spc="-455" dirty="0">
                <a:latin typeface="Verdana"/>
                <a:cs typeface="Verdana"/>
              </a:rPr>
              <a:t>=</a:t>
            </a:r>
            <a:r>
              <a:rPr sz="1450" spc="-409" dirty="0">
                <a:latin typeface="Verdana"/>
                <a:cs typeface="Verdana"/>
              </a:rPr>
              <a:t> </a:t>
            </a:r>
            <a:r>
              <a:rPr sz="1450" spc="-25" dirty="0">
                <a:latin typeface="Verdana"/>
                <a:cs typeface="Verdana"/>
              </a:rPr>
              <a:t>converter.transform(indexed);</a:t>
            </a:r>
            <a:endParaRPr sz="14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Verdana"/>
              <a:cs typeface="Verdana"/>
            </a:endParaRPr>
          </a:p>
          <a:p>
            <a:pPr marL="12700" marR="1810385" indent="192405">
              <a:lnSpc>
                <a:spcPct val="116399"/>
              </a:lnSpc>
              <a:spcBef>
                <a:spcPts val="5"/>
              </a:spcBef>
            </a:pPr>
            <a:r>
              <a:rPr sz="1450" spc="-15" dirty="0">
                <a:latin typeface="Verdana"/>
                <a:cs typeface="Verdana"/>
              </a:rPr>
              <a:t>System.out.println("Transformed</a:t>
            </a:r>
            <a:r>
              <a:rPr sz="1450" spc="-145" dirty="0">
                <a:latin typeface="Verdana"/>
                <a:cs typeface="Verdana"/>
              </a:rPr>
              <a:t> </a:t>
            </a:r>
            <a:r>
              <a:rPr sz="1450" spc="25" dirty="0">
                <a:latin typeface="Verdana"/>
                <a:cs typeface="Verdana"/>
              </a:rPr>
              <a:t>indexed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column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-114" dirty="0">
                <a:latin typeface="Verdana"/>
                <a:cs typeface="Verdana"/>
              </a:rPr>
              <a:t>'"</a:t>
            </a:r>
            <a:r>
              <a:rPr sz="1450" spc="-140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  </a:t>
            </a:r>
            <a:r>
              <a:rPr sz="1450" spc="-20" dirty="0">
                <a:latin typeface="Verdana"/>
                <a:cs typeface="Verdana"/>
              </a:rPr>
              <a:t>converter.getInputCol() </a:t>
            </a:r>
            <a:r>
              <a:rPr sz="1450" spc="-455" dirty="0">
                <a:latin typeface="Verdana"/>
                <a:cs typeface="Verdana"/>
              </a:rPr>
              <a:t>+ </a:t>
            </a:r>
            <a:r>
              <a:rPr sz="1450" spc="-114" dirty="0">
                <a:latin typeface="Verdana"/>
                <a:cs typeface="Verdana"/>
              </a:rPr>
              <a:t>"' </a:t>
            </a:r>
            <a:r>
              <a:rPr sz="1450" spc="40" dirty="0">
                <a:latin typeface="Verdana"/>
                <a:cs typeface="Verdana"/>
              </a:rPr>
              <a:t>back</a:t>
            </a:r>
            <a:r>
              <a:rPr sz="1450" spc="-395" dirty="0">
                <a:latin typeface="Verdana"/>
                <a:cs typeface="Verdana"/>
              </a:rPr>
              <a:t> </a:t>
            </a:r>
            <a:r>
              <a:rPr sz="1450" spc="30" dirty="0">
                <a:latin typeface="Verdana"/>
                <a:cs typeface="Verdana"/>
              </a:rPr>
              <a:t>to </a:t>
            </a:r>
            <a:r>
              <a:rPr sz="1450" spc="-135" dirty="0">
                <a:latin typeface="Verdana"/>
                <a:cs typeface="Verdana"/>
              </a:rPr>
              <a:t>" </a:t>
            </a:r>
            <a:r>
              <a:rPr sz="1450" spc="-455" dirty="0">
                <a:latin typeface="Verdana"/>
                <a:cs typeface="Verdana"/>
              </a:rPr>
              <a:t>+</a:t>
            </a:r>
            <a:endParaRPr sz="1450" dirty="0">
              <a:latin typeface="Verdana"/>
              <a:cs typeface="Verdana"/>
            </a:endParaRPr>
          </a:p>
          <a:p>
            <a:pPr marL="12700" marR="46355" indent="385445">
              <a:lnSpc>
                <a:spcPct val="116399"/>
              </a:lnSpc>
            </a:pPr>
            <a:r>
              <a:rPr sz="1450" spc="-5" dirty="0">
                <a:latin typeface="Verdana"/>
                <a:cs typeface="Verdana"/>
              </a:rPr>
              <a:t>"original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string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55" dirty="0">
                <a:latin typeface="Verdana"/>
                <a:cs typeface="Verdana"/>
              </a:rPr>
              <a:t>column</a:t>
            </a:r>
            <a:r>
              <a:rPr sz="1450" spc="-125" dirty="0">
                <a:latin typeface="Verdana"/>
                <a:cs typeface="Verdana"/>
              </a:rPr>
              <a:t> </a:t>
            </a:r>
            <a:r>
              <a:rPr sz="1450" spc="-114" dirty="0">
                <a:latin typeface="Verdana"/>
                <a:cs typeface="Verdana"/>
              </a:rPr>
              <a:t>'"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  </a:t>
            </a:r>
            <a:r>
              <a:rPr sz="1450" spc="-10" dirty="0">
                <a:latin typeface="Verdana"/>
                <a:cs typeface="Verdana"/>
              </a:rPr>
              <a:t>converter.getOutputCol()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-455" dirty="0">
                <a:latin typeface="Verdana"/>
                <a:cs typeface="Verdana"/>
              </a:rPr>
              <a:t>+  </a:t>
            </a:r>
            <a:r>
              <a:rPr sz="1450" spc="-114" dirty="0">
                <a:latin typeface="Verdana"/>
                <a:cs typeface="Verdana"/>
              </a:rPr>
              <a:t>"'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15" dirty="0">
                <a:latin typeface="Verdana"/>
                <a:cs typeface="Verdana"/>
              </a:rPr>
              <a:t>using</a:t>
            </a:r>
            <a:r>
              <a:rPr sz="1450" spc="-125" dirty="0">
                <a:latin typeface="Verdana"/>
                <a:cs typeface="Verdana"/>
              </a:rPr>
              <a:t> </a:t>
            </a:r>
            <a:r>
              <a:rPr sz="1450" spc="10" dirty="0">
                <a:latin typeface="Verdana"/>
                <a:cs typeface="Verdana"/>
              </a:rPr>
              <a:t>labels</a:t>
            </a:r>
            <a:r>
              <a:rPr sz="1450" spc="-130" dirty="0">
                <a:latin typeface="Verdana"/>
                <a:cs typeface="Verdana"/>
              </a:rPr>
              <a:t> </a:t>
            </a:r>
            <a:r>
              <a:rPr sz="1450" spc="35" dirty="0">
                <a:latin typeface="Verdana"/>
                <a:cs typeface="Verdana"/>
              </a:rPr>
              <a:t>in  </a:t>
            </a:r>
            <a:r>
              <a:rPr sz="1450" spc="-40" dirty="0">
                <a:latin typeface="Verdana"/>
                <a:cs typeface="Verdana"/>
              </a:rPr>
              <a:t>metadata");</a:t>
            </a:r>
            <a:endParaRPr sz="1450" dirty="0">
              <a:latin typeface="Verdana"/>
              <a:cs typeface="Verdana"/>
            </a:endParaRPr>
          </a:p>
          <a:p>
            <a:pPr marL="205104">
              <a:lnSpc>
                <a:spcPct val="100000"/>
              </a:lnSpc>
              <a:spcBef>
                <a:spcPts val="284"/>
              </a:spcBef>
            </a:pPr>
            <a:r>
              <a:rPr sz="1450" spc="-30" dirty="0">
                <a:latin typeface="Verdana"/>
                <a:cs typeface="Verdana"/>
              </a:rPr>
              <a:t>converted.select("id", </a:t>
            </a:r>
            <a:r>
              <a:rPr sz="1450" spc="-35" dirty="0">
                <a:latin typeface="Verdana"/>
                <a:cs typeface="Verdana"/>
              </a:rPr>
              <a:t>"categoryIndex",</a:t>
            </a:r>
            <a:r>
              <a:rPr sz="1450" spc="-235" dirty="0">
                <a:latin typeface="Verdana"/>
                <a:cs typeface="Verdana"/>
              </a:rPr>
              <a:t> </a:t>
            </a:r>
            <a:r>
              <a:rPr sz="1450" spc="-45" dirty="0">
                <a:latin typeface="Verdana"/>
                <a:cs typeface="Verdana"/>
              </a:rPr>
              <a:t>"originalCategory").show();</a:t>
            </a:r>
            <a:endParaRPr sz="145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4032" y="9062672"/>
            <a:ext cx="153225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sz="1450" spc="-175" dirty="0">
                <a:latin typeface="Verdana"/>
                <a:cs typeface="Verdana"/>
              </a:rPr>
              <a:t>// </a:t>
            </a:r>
            <a:r>
              <a:rPr sz="1450" spc="20" dirty="0">
                <a:latin typeface="Verdana"/>
                <a:cs typeface="Verdana"/>
              </a:rPr>
              <a:t>$example</a:t>
            </a:r>
            <a:r>
              <a:rPr sz="1450" spc="-175" dirty="0">
                <a:latin typeface="Verdana"/>
                <a:cs typeface="Verdana"/>
              </a:rPr>
              <a:t> </a:t>
            </a:r>
            <a:r>
              <a:rPr sz="1450" dirty="0">
                <a:latin typeface="Verdana"/>
                <a:cs typeface="Verdana"/>
              </a:rPr>
              <a:t>off$  </a:t>
            </a:r>
            <a:r>
              <a:rPr sz="1450" spc="-65" dirty="0">
                <a:latin typeface="Verdana"/>
                <a:cs typeface="Verdana"/>
              </a:rPr>
              <a:t>spark.stop();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27591" y="9609941"/>
            <a:ext cx="10096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-330" dirty="0">
                <a:latin typeface="Verdana"/>
                <a:cs typeface="Verdana"/>
              </a:rPr>
              <a:t>}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1300" y="9867116"/>
            <a:ext cx="10096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-330" dirty="0">
                <a:latin typeface="Verdana"/>
                <a:cs typeface="Verdana"/>
              </a:rPr>
              <a:t>}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987" y="1009683"/>
            <a:ext cx="43345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00" dirty="0">
                <a:solidFill>
                  <a:srgbClr val="000000"/>
                </a:solidFill>
              </a:rPr>
              <a:t>DATASET</a:t>
            </a:r>
            <a:endParaRPr sz="7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314831"/>
            <a:ext cx="8513374" cy="2972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44568" y="3"/>
            <a:ext cx="8643430" cy="3431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6725" y="1067488"/>
            <a:ext cx="6239510" cy="2827655"/>
            <a:chOff x="466725" y="1067488"/>
            <a:chExt cx="6239510" cy="2827655"/>
          </a:xfrm>
        </p:grpSpPr>
        <p:sp>
          <p:nvSpPr>
            <p:cNvPr id="5" name="object 5"/>
            <p:cNvSpPr/>
            <p:nvPr/>
          </p:nvSpPr>
          <p:spPr>
            <a:xfrm>
              <a:off x="466725" y="3087917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19" h="807720">
                  <a:moveTo>
                    <a:pt x="807406" y="807180"/>
                  </a:moveTo>
                  <a:lnTo>
                    <a:pt x="0" y="0"/>
                  </a:lnTo>
                  <a:lnTo>
                    <a:pt x="807406" y="0"/>
                  </a:lnTo>
                  <a:lnTo>
                    <a:pt x="807406" y="807180"/>
                  </a:lnTo>
                  <a:close/>
                </a:path>
              </a:pathLst>
            </a:custGeom>
            <a:solidFill>
              <a:srgbClr val="314E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725" y="1067488"/>
              <a:ext cx="6239510" cy="2129155"/>
            </a:xfrm>
            <a:custGeom>
              <a:avLst/>
              <a:gdLst/>
              <a:ahLst/>
              <a:cxnLst/>
              <a:rect l="l" t="t" r="r" b="b"/>
              <a:pathLst>
                <a:path w="6239509" h="2129155">
                  <a:moveTo>
                    <a:pt x="5351393" y="2128921"/>
                  </a:moveTo>
                  <a:lnTo>
                    <a:pt x="121325" y="2128921"/>
                  </a:lnTo>
                  <a:lnTo>
                    <a:pt x="74098" y="2119387"/>
                  </a:lnTo>
                  <a:lnTo>
                    <a:pt x="35534" y="2093389"/>
                  </a:lnTo>
                  <a:lnTo>
                    <a:pt x="9533" y="2054830"/>
                  </a:lnTo>
                  <a:lnTo>
                    <a:pt x="0" y="2007615"/>
                  </a:lnTo>
                  <a:lnTo>
                    <a:pt x="0" y="714506"/>
                  </a:lnTo>
                  <a:lnTo>
                    <a:pt x="1648" y="665586"/>
                  </a:lnTo>
                  <a:lnTo>
                    <a:pt x="6524" y="617551"/>
                  </a:lnTo>
                  <a:lnTo>
                    <a:pt x="14520" y="570507"/>
                  </a:lnTo>
                  <a:lnTo>
                    <a:pt x="25529" y="524560"/>
                  </a:lnTo>
                  <a:lnTo>
                    <a:pt x="39446" y="479818"/>
                  </a:lnTo>
                  <a:lnTo>
                    <a:pt x="56164" y="436386"/>
                  </a:lnTo>
                  <a:lnTo>
                    <a:pt x="75576" y="394371"/>
                  </a:lnTo>
                  <a:lnTo>
                    <a:pt x="97577" y="353879"/>
                  </a:lnTo>
                  <a:lnTo>
                    <a:pt x="122059" y="315017"/>
                  </a:lnTo>
                  <a:lnTo>
                    <a:pt x="148916" y="277891"/>
                  </a:lnTo>
                  <a:lnTo>
                    <a:pt x="178042" y="242607"/>
                  </a:lnTo>
                  <a:lnTo>
                    <a:pt x="209331" y="209272"/>
                  </a:lnTo>
                  <a:lnTo>
                    <a:pt x="242675" y="177992"/>
                  </a:lnTo>
                  <a:lnTo>
                    <a:pt x="277968" y="148875"/>
                  </a:lnTo>
                  <a:lnTo>
                    <a:pt x="315105" y="122025"/>
                  </a:lnTo>
                  <a:lnTo>
                    <a:pt x="353978" y="97550"/>
                  </a:lnTo>
                  <a:lnTo>
                    <a:pt x="394481" y="75555"/>
                  </a:lnTo>
                  <a:lnTo>
                    <a:pt x="436508" y="56148"/>
                  </a:lnTo>
                  <a:lnTo>
                    <a:pt x="479952" y="39435"/>
                  </a:lnTo>
                  <a:lnTo>
                    <a:pt x="524707" y="25522"/>
                  </a:lnTo>
                  <a:lnTo>
                    <a:pt x="570667" y="14516"/>
                  </a:lnTo>
                  <a:lnTo>
                    <a:pt x="617724" y="6522"/>
                  </a:lnTo>
                  <a:lnTo>
                    <a:pt x="665772" y="1648"/>
                  </a:lnTo>
                  <a:lnTo>
                    <a:pt x="714706" y="0"/>
                  </a:lnTo>
                  <a:lnTo>
                    <a:pt x="5351393" y="0"/>
                  </a:lnTo>
                  <a:lnTo>
                    <a:pt x="5400092" y="1312"/>
                  </a:lnTo>
                  <a:lnTo>
                    <a:pt x="5448104" y="5206"/>
                  </a:lnTo>
                  <a:lnTo>
                    <a:pt x="5495363" y="11613"/>
                  </a:lnTo>
                  <a:lnTo>
                    <a:pt x="5541800" y="20466"/>
                  </a:lnTo>
                  <a:lnTo>
                    <a:pt x="5587347" y="31696"/>
                  </a:lnTo>
                  <a:lnTo>
                    <a:pt x="5631937" y="45237"/>
                  </a:lnTo>
                  <a:lnTo>
                    <a:pt x="5675502" y="61020"/>
                  </a:lnTo>
                  <a:lnTo>
                    <a:pt x="5717975" y="78978"/>
                  </a:lnTo>
                  <a:lnTo>
                    <a:pt x="5759287" y="99043"/>
                  </a:lnTo>
                  <a:lnTo>
                    <a:pt x="5799372" y="121148"/>
                  </a:lnTo>
                  <a:lnTo>
                    <a:pt x="5838161" y="145224"/>
                  </a:lnTo>
                  <a:lnTo>
                    <a:pt x="5875586" y="171205"/>
                  </a:lnTo>
                  <a:lnTo>
                    <a:pt x="5911581" y="199022"/>
                  </a:lnTo>
                  <a:lnTo>
                    <a:pt x="5946077" y="228608"/>
                  </a:lnTo>
                  <a:lnTo>
                    <a:pt x="5979007" y="259895"/>
                  </a:lnTo>
                  <a:lnTo>
                    <a:pt x="6010303" y="292816"/>
                  </a:lnTo>
                  <a:lnTo>
                    <a:pt x="6039897" y="327302"/>
                  </a:lnTo>
                  <a:lnTo>
                    <a:pt x="6067721" y="363287"/>
                  </a:lnTo>
                  <a:lnTo>
                    <a:pt x="6093709" y="400702"/>
                  </a:lnTo>
                  <a:lnTo>
                    <a:pt x="6117792" y="439480"/>
                  </a:lnTo>
                  <a:lnTo>
                    <a:pt x="6139903" y="479554"/>
                  </a:lnTo>
                  <a:lnTo>
                    <a:pt x="6159973" y="520854"/>
                  </a:lnTo>
                  <a:lnTo>
                    <a:pt x="6177936" y="563315"/>
                  </a:lnTo>
                  <a:lnTo>
                    <a:pt x="6193723" y="606868"/>
                  </a:lnTo>
                  <a:lnTo>
                    <a:pt x="6207267" y="651445"/>
                  </a:lnTo>
                  <a:lnTo>
                    <a:pt x="6218500" y="696979"/>
                  </a:lnTo>
                  <a:lnTo>
                    <a:pt x="6227355" y="743402"/>
                  </a:lnTo>
                  <a:lnTo>
                    <a:pt x="6233764" y="790647"/>
                  </a:lnTo>
                  <a:lnTo>
                    <a:pt x="6237659" y="838646"/>
                  </a:lnTo>
                  <a:lnTo>
                    <a:pt x="6238972" y="887331"/>
                  </a:lnTo>
                  <a:lnTo>
                    <a:pt x="6238972" y="1241574"/>
                  </a:lnTo>
                  <a:lnTo>
                    <a:pt x="6237659" y="1290261"/>
                  </a:lnTo>
                  <a:lnTo>
                    <a:pt x="6233764" y="1338261"/>
                  </a:lnTo>
                  <a:lnTo>
                    <a:pt x="6227355" y="1385508"/>
                  </a:lnTo>
                  <a:lnTo>
                    <a:pt x="6218500" y="1431932"/>
                  </a:lnTo>
                  <a:lnTo>
                    <a:pt x="6207267" y="1477468"/>
                  </a:lnTo>
                  <a:lnTo>
                    <a:pt x="6193723" y="1522046"/>
                  </a:lnTo>
                  <a:lnTo>
                    <a:pt x="6177936" y="1565600"/>
                  </a:lnTo>
                  <a:lnTo>
                    <a:pt x="6159973" y="1608062"/>
                  </a:lnTo>
                  <a:lnTo>
                    <a:pt x="6139903" y="1649363"/>
                  </a:lnTo>
                  <a:lnTo>
                    <a:pt x="6117792" y="1689437"/>
                  </a:lnTo>
                  <a:lnTo>
                    <a:pt x="6093709" y="1728216"/>
                  </a:lnTo>
                  <a:lnTo>
                    <a:pt x="6067721" y="1765632"/>
                  </a:lnTo>
                  <a:lnTo>
                    <a:pt x="6039897" y="1801617"/>
                  </a:lnTo>
                  <a:lnTo>
                    <a:pt x="6010303" y="1836104"/>
                  </a:lnTo>
                  <a:lnTo>
                    <a:pt x="5979007" y="1869025"/>
                  </a:lnTo>
                  <a:lnTo>
                    <a:pt x="5946077" y="1900312"/>
                  </a:lnTo>
                  <a:lnTo>
                    <a:pt x="5911581" y="1929898"/>
                  </a:lnTo>
                  <a:lnTo>
                    <a:pt x="5875586" y="1957716"/>
                  </a:lnTo>
                  <a:lnTo>
                    <a:pt x="5838161" y="1983697"/>
                  </a:lnTo>
                  <a:lnTo>
                    <a:pt x="5799372" y="2007773"/>
                  </a:lnTo>
                  <a:lnTo>
                    <a:pt x="5759287" y="2029878"/>
                  </a:lnTo>
                  <a:lnTo>
                    <a:pt x="5717975" y="2049943"/>
                  </a:lnTo>
                  <a:lnTo>
                    <a:pt x="5675502" y="2067901"/>
                  </a:lnTo>
                  <a:lnTo>
                    <a:pt x="5631937" y="2083684"/>
                  </a:lnTo>
                  <a:lnTo>
                    <a:pt x="5587347" y="2097224"/>
                  </a:lnTo>
                  <a:lnTo>
                    <a:pt x="5541800" y="2108455"/>
                  </a:lnTo>
                  <a:lnTo>
                    <a:pt x="5495363" y="2117307"/>
                  </a:lnTo>
                  <a:lnTo>
                    <a:pt x="5448104" y="2123714"/>
                  </a:lnTo>
                  <a:lnTo>
                    <a:pt x="5400092" y="2127608"/>
                  </a:lnTo>
                  <a:lnTo>
                    <a:pt x="5351393" y="2128921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131819" y="3408395"/>
            <a:ext cx="9858389" cy="5095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16050" y="1551106"/>
            <a:ext cx="3779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25" dirty="0">
                <a:solidFill>
                  <a:srgbClr val="000000"/>
                </a:solidFill>
              </a:rPr>
              <a:t>O</a:t>
            </a:r>
            <a:r>
              <a:rPr sz="7000" spc="-385" dirty="0">
                <a:solidFill>
                  <a:srgbClr val="000000"/>
                </a:solidFill>
              </a:rPr>
              <a:t>U</a:t>
            </a:r>
            <a:r>
              <a:rPr sz="7000" spc="-500" dirty="0">
                <a:solidFill>
                  <a:srgbClr val="000000"/>
                </a:solidFill>
              </a:rPr>
              <a:t>T</a:t>
            </a:r>
            <a:r>
              <a:rPr sz="7000" spc="-380" dirty="0">
                <a:solidFill>
                  <a:srgbClr val="000000"/>
                </a:solidFill>
              </a:rPr>
              <a:t>P</a:t>
            </a:r>
            <a:r>
              <a:rPr sz="7000" spc="-385" dirty="0">
                <a:solidFill>
                  <a:srgbClr val="000000"/>
                </a:solidFill>
              </a:rPr>
              <a:t>U</a:t>
            </a:r>
            <a:r>
              <a:rPr sz="7000" spc="-495" dirty="0">
                <a:solidFill>
                  <a:srgbClr val="000000"/>
                </a:solidFill>
              </a:rPr>
              <a:t>T</a:t>
            </a:r>
            <a:endParaRPr sz="7000"/>
          </a:p>
        </p:txBody>
      </p:sp>
      <p:sp>
        <p:nvSpPr>
          <p:cNvPr id="9" name="object 9"/>
          <p:cNvSpPr txBox="1"/>
          <p:nvPr/>
        </p:nvSpPr>
        <p:spPr>
          <a:xfrm>
            <a:off x="1416050" y="3390669"/>
            <a:ext cx="608647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15" dirty="0">
                <a:latin typeface="Verdana"/>
                <a:cs typeface="Verdana"/>
              </a:rPr>
              <a:t>The </a:t>
            </a:r>
            <a:r>
              <a:rPr sz="2500" spc="50" dirty="0">
                <a:latin typeface="Verdana"/>
                <a:cs typeface="Verdana"/>
              </a:rPr>
              <a:t>output </a:t>
            </a:r>
            <a:r>
              <a:rPr sz="2500" spc="5" dirty="0">
                <a:latin typeface="Verdana"/>
                <a:cs typeface="Verdana"/>
              </a:rPr>
              <a:t>of </a:t>
            </a:r>
            <a:r>
              <a:rPr sz="2500" spc="30" dirty="0">
                <a:latin typeface="Verdana"/>
                <a:cs typeface="Verdana"/>
              </a:rPr>
              <a:t>the </a:t>
            </a:r>
            <a:r>
              <a:rPr sz="2500" spc="-45" dirty="0">
                <a:latin typeface="Verdana"/>
                <a:cs typeface="Verdana"/>
              </a:rPr>
              <a:t>Index </a:t>
            </a:r>
            <a:r>
              <a:rPr sz="2500" spc="35" dirty="0">
                <a:latin typeface="Verdana"/>
                <a:cs typeface="Verdana"/>
              </a:rPr>
              <a:t>to </a:t>
            </a:r>
            <a:r>
              <a:rPr sz="2500" spc="-15" dirty="0">
                <a:latin typeface="Verdana"/>
                <a:cs typeface="Verdana"/>
              </a:rPr>
              <a:t>String  </a:t>
            </a:r>
            <a:r>
              <a:rPr sz="2500" spc="30" dirty="0">
                <a:latin typeface="Verdana"/>
                <a:cs typeface="Verdana"/>
              </a:rPr>
              <a:t>algorithm</a:t>
            </a:r>
            <a:r>
              <a:rPr sz="2500" spc="-240" dirty="0">
                <a:latin typeface="Verdana"/>
                <a:cs typeface="Verdana"/>
              </a:rPr>
              <a:t> </a:t>
            </a:r>
            <a:r>
              <a:rPr sz="2500" spc="-55" dirty="0">
                <a:latin typeface="Verdana"/>
                <a:cs typeface="Verdana"/>
              </a:rPr>
              <a:t>is</a:t>
            </a:r>
            <a:r>
              <a:rPr sz="2500" spc="-235" dirty="0">
                <a:latin typeface="Verdana"/>
                <a:cs typeface="Verdana"/>
              </a:rPr>
              <a:t> </a:t>
            </a:r>
            <a:r>
              <a:rPr sz="2500" spc="-40" dirty="0">
                <a:latin typeface="Verdana"/>
                <a:cs typeface="Verdana"/>
              </a:rPr>
              <a:t>a</a:t>
            </a:r>
            <a:r>
              <a:rPr sz="2500" spc="-235" dirty="0">
                <a:latin typeface="Verdana"/>
                <a:cs typeface="Verdana"/>
              </a:rPr>
              <a:t> </a:t>
            </a:r>
            <a:r>
              <a:rPr sz="2500" spc="75" dirty="0">
                <a:latin typeface="Verdana"/>
                <a:cs typeface="Verdana"/>
              </a:rPr>
              <a:t>new</a:t>
            </a:r>
            <a:r>
              <a:rPr sz="2500" spc="-240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DataFrame</a:t>
            </a:r>
            <a:r>
              <a:rPr sz="2500" spc="-235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or</a:t>
            </a:r>
            <a:r>
              <a:rPr sz="2500" spc="-235" dirty="0">
                <a:latin typeface="Verdana"/>
                <a:cs typeface="Verdana"/>
              </a:rPr>
              <a:t> </a:t>
            </a:r>
            <a:r>
              <a:rPr sz="2500" spc="25" dirty="0">
                <a:latin typeface="Verdana"/>
                <a:cs typeface="Verdana"/>
              </a:rPr>
              <a:t>RDD  </a:t>
            </a:r>
            <a:r>
              <a:rPr sz="2500" spc="80" dirty="0">
                <a:latin typeface="Verdana"/>
                <a:cs typeface="Verdana"/>
              </a:rPr>
              <a:t>with </a:t>
            </a:r>
            <a:r>
              <a:rPr sz="2500" spc="30" dirty="0">
                <a:latin typeface="Verdana"/>
                <a:cs typeface="Verdana"/>
              </a:rPr>
              <a:t>the </a:t>
            </a:r>
            <a:r>
              <a:rPr sz="2500" spc="-10" dirty="0">
                <a:latin typeface="Verdana"/>
                <a:cs typeface="Verdana"/>
              </a:rPr>
              <a:t>same structure </a:t>
            </a:r>
            <a:r>
              <a:rPr sz="2500" spc="-85" dirty="0">
                <a:latin typeface="Verdana"/>
                <a:cs typeface="Verdana"/>
              </a:rPr>
              <a:t>as </a:t>
            </a:r>
            <a:r>
              <a:rPr sz="2500" spc="30" dirty="0">
                <a:latin typeface="Verdana"/>
                <a:cs typeface="Verdana"/>
              </a:rPr>
              <a:t>the </a:t>
            </a:r>
            <a:r>
              <a:rPr sz="2500" spc="60" dirty="0">
                <a:latin typeface="Verdana"/>
                <a:cs typeface="Verdana"/>
              </a:rPr>
              <a:t>input  </a:t>
            </a:r>
            <a:r>
              <a:rPr sz="2500" spc="-60" dirty="0">
                <a:latin typeface="Verdana"/>
                <a:cs typeface="Verdana"/>
              </a:rPr>
              <a:t>data, </a:t>
            </a:r>
            <a:r>
              <a:rPr sz="2500" spc="70" dirty="0">
                <a:latin typeface="Verdana"/>
                <a:cs typeface="Verdana"/>
              </a:rPr>
              <a:t>but </a:t>
            </a:r>
            <a:r>
              <a:rPr sz="2500" spc="80" dirty="0">
                <a:latin typeface="Verdana"/>
                <a:cs typeface="Verdana"/>
              </a:rPr>
              <a:t>with </a:t>
            </a:r>
            <a:r>
              <a:rPr sz="2500" spc="30" dirty="0">
                <a:latin typeface="Verdana"/>
                <a:cs typeface="Verdana"/>
              </a:rPr>
              <a:t>the indexed </a:t>
            </a:r>
            <a:r>
              <a:rPr sz="2500" spc="50" dirty="0">
                <a:latin typeface="Verdana"/>
                <a:cs typeface="Verdana"/>
              </a:rPr>
              <a:t>columns  </a:t>
            </a:r>
            <a:r>
              <a:rPr sz="2500" spc="30" dirty="0">
                <a:latin typeface="Verdana"/>
                <a:cs typeface="Verdana"/>
              </a:rPr>
              <a:t>replaced</a:t>
            </a:r>
            <a:r>
              <a:rPr sz="2500" spc="-25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by</a:t>
            </a:r>
            <a:r>
              <a:rPr sz="2500" spc="-245" dirty="0">
                <a:latin typeface="Verdana"/>
                <a:cs typeface="Verdana"/>
              </a:rPr>
              <a:t> </a:t>
            </a:r>
            <a:r>
              <a:rPr sz="2500" spc="5" dirty="0">
                <a:latin typeface="Verdana"/>
                <a:cs typeface="Verdana"/>
              </a:rPr>
              <a:t>their</a:t>
            </a:r>
            <a:r>
              <a:rPr sz="2500" spc="-245" dirty="0">
                <a:latin typeface="Verdana"/>
                <a:cs typeface="Verdana"/>
              </a:rPr>
              <a:t> </a:t>
            </a:r>
            <a:r>
              <a:rPr sz="2500" spc="25" dirty="0">
                <a:latin typeface="Verdana"/>
                <a:cs typeface="Verdana"/>
              </a:rPr>
              <a:t>corresponding</a:t>
            </a:r>
            <a:r>
              <a:rPr sz="2500" spc="-25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string  </a:t>
            </a:r>
            <a:r>
              <a:rPr sz="2500" spc="-95" dirty="0">
                <a:latin typeface="Verdana"/>
                <a:cs typeface="Verdana"/>
              </a:rPr>
              <a:t>values.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18443" y="1028699"/>
            <a:ext cx="9467849" cy="473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8018" y="1920859"/>
            <a:ext cx="7828280" cy="688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 marR="541655" indent="-194310">
              <a:lnSpc>
                <a:spcPct val="116300"/>
              </a:lnSpc>
              <a:spcBef>
                <a:spcPts val="95"/>
              </a:spcBef>
              <a:buAutoNum type="arabicPeriod"/>
              <a:tabLst>
                <a:tab pos="265430" algn="l"/>
              </a:tabLst>
            </a:pPr>
            <a:r>
              <a:rPr sz="2150" spc="20" dirty="0">
                <a:latin typeface="Verdana"/>
                <a:cs typeface="Verdana"/>
              </a:rPr>
              <a:t>Distributed </a:t>
            </a:r>
            <a:r>
              <a:rPr sz="2150" spc="60" dirty="0">
                <a:latin typeface="Verdana"/>
                <a:cs typeface="Verdana"/>
              </a:rPr>
              <a:t>Computing </a:t>
            </a:r>
            <a:r>
              <a:rPr sz="2150" spc="-30" dirty="0">
                <a:latin typeface="Verdana"/>
                <a:cs typeface="Verdana"/>
              </a:rPr>
              <a:t>Framework: </a:t>
            </a:r>
            <a:r>
              <a:rPr sz="2150" spc="70" dirty="0">
                <a:latin typeface="Verdana"/>
                <a:cs typeface="Verdana"/>
              </a:rPr>
              <a:t>Hadoop </a:t>
            </a:r>
            <a:r>
              <a:rPr sz="2150" spc="-40" dirty="0">
                <a:latin typeface="Verdana"/>
                <a:cs typeface="Verdana"/>
              </a:rPr>
              <a:t>is </a:t>
            </a:r>
            <a:r>
              <a:rPr sz="2150" spc="-20" dirty="0">
                <a:latin typeface="Verdana"/>
                <a:cs typeface="Verdana"/>
              </a:rPr>
              <a:t>a  </a:t>
            </a:r>
            <a:r>
              <a:rPr sz="2150" spc="35" dirty="0">
                <a:latin typeface="Verdana"/>
                <a:cs typeface="Verdana"/>
              </a:rPr>
              <a:t>distributed</a:t>
            </a:r>
            <a:r>
              <a:rPr sz="2150" spc="-215" dirty="0">
                <a:latin typeface="Verdana"/>
                <a:cs typeface="Verdana"/>
              </a:rPr>
              <a:t> </a:t>
            </a:r>
            <a:r>
              <a:rPr sz="2150" spc="75" dirty="0">
                <a:latin typeface="Verdana"/>
                <a:cs typeface="Verdana"/>
              </a:rPr>
              <a:t>computing</a:t>
            </a:r>
            <a:r>
              <a:rPr sz="2150" spc="-215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framework</a:t>
            </a:r>
            <a:r>
              <a:rPr sz="2150" spc="-210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that</a:t>
            </a:r>
            <a:r>
              <a:rPr sz="2150" spc="-215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enables</a:t>
            </a:r>
            <a:r>
              <a:rPr sz="2150" spc="-215" dirty="0">
                <a:latin typeface="Verdana"/>
                <a:cs typeface="Verdana"/>
              </a:rPr>
              <a:t> </a:t>
            </a:r>
            <a:r>
              <a:rPr sz="2150" spc="35" dirty="0">
                <a:latin typeface="Verdana"/>
                <a:cs typeface="Verdana"/>
              </a:rPr>
              <a:t>the  </a:t>
            </a:r>
            <a:r>
              <a:rPr sz="2150" spc="10" dirty="0">
                <a:latin typeface="Verdana"/>
                <a:cs typeface="Verdana"/>
              </a:rPr>
              <a:t>processing </a:t>
            </a:r>
            <a:r>
              <a:rPr sz="2150" spc="15" dirty="0">
                <a:latin typeface="Verdana"/>
                <a:cs typeface="Verdana"/>
              </a:rPr>
              <a:t>of </a:t>
            </a:r>
            <a:r>
              <a:rPr sz="2150" spc="-5" dirty="0">
                <a:latin typeface="Verdana"/>
                <a:cs typeface="Verdana"/>
              </a:rPr>
              <a:t>large </a:t>
            </a:r>
            <a:r>
              <a:rPr sz="2150" spc="-10" dirty="0">
                <a:latin typeface="Verdana"/>
                <a:cs typeface="Verdana"/>
              </a:rPr>
              <a:t>datasets </a:t>
            </a:r>
            <a:r>
              <a:rPr sz="2150" spc="-25" dirty="0">
                <a:latin typeface="Verdana"/>
                <a:cs typeface="Verdana"/>
              </a:rPr>
              <a:t>across </a:t>
            </a:r>
            <a:r>
              <a:rPr sz="2150" spc="-10" dirty="0">
                <a:latin typeface="Verdana"/>
                <a:cs typeface="Verdana"/>
              </a:rPr>
              <a:t>clusters </a:t>
            </a:r>
            <a:r>
              <a:rPr sz="2150" spc="15" dirty="0">
                <a:latin typeface="Verdana"/>
                <a:cs typeface="Verdana"/>
              </a:rPr>
              <a:t>of  </a:t>
            </a:r>
            <a:r>
              <a:rPr sz="2150" spc="65" dirty="0">
                <a:latin typeface="Verdana"/>
                <a:cs typeface="Verdana"/>
              </a:rPr>
              <a:t>commodity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hardware.</a:t>
            </a:r>
            <a:endParaRPr sz="2150" dirty="0">
              <a:latin typeface="Verdana"/>
              <a:cs typeface="Verdana"/>
            </a:endParaRPr>
          </a:p>
          <a:p>
            <a:pPr marL="264795" marR="285115" indent="-249554">
              <a:lnSpc>
                <a:spcPct val="116300"/>
              </a:lnSpc>
              <a:buAutoNum type="arabicPeriod"/>
              <a:tabLst>
                <a:tab pos="265430" algn="l"/>
              </a:tabLst>
            </a:pPr>
            <a:r>
              <a:rPr sz="2150" spc="70" dirty="0">
                <a:latin typeface="Verdana"/>
                <a:cs typeface="Verdana"/>
              </a:rPr>
              <a:t>Hadoop </a:t>
            </a:r>
            <a:r>
              <a:rPr sz="2150" spc="20" dirty="0">
                <a:latin typeface="Verdana"/>
                <a:cs typeface="Verdana"/>
              </a:rPr>
              <a:t>Distributed </a:t>
            </a:r>
            <a:r>
              <a:rPr sz="2150" spc="15" dirty="0">
                <a:latin typeface="Verdana"/>
                <a:cs typeface="Verdana"/>
              </a:rPr>
              <a:t>File </a:t>
            </a:r>
            <a:r>
              <a:rPr sz="2150" spc="-30" dirty="0">
                <a:latin typeface="Verdana"/>
                <a:cs typeface="Verdana"/>
              </a:rPr>
              <a:t>System </a:t>
            </a:r>
            <a:r>
              <a:rPr sz="2150" spc="-150" dirty="0">
                <a:latin typeface="Verdana"/>
                <a:cs typeface="Verdana"/>
              </a:rPr>
              <a:t>(HDFS): </a:t>
            </a:r>
            <a:r>
              <a:rPr sz="2150" dirty="0">
                <a:latin typeface="Verdana"/>
                <a:cs typeface="Verdana"/>
              </a:rPr>
              <a:t>HDFS </a:t>
            </a:r>
            <a:r>
              <a:rPr sz="2150" spc="-40" dirty="0">
                <a:latin typeface="Verdana"/>
                <a:cs typeface="Verdana"/>
              </a:rPr>
              <a:t>is </a:t>
            </a:r>
            <a:r>
              <a:rPr sz="2150" spc="35" dirty="0">
                <a:latin typeface="Verdana"/>
                <a:cs typeface="Verdana"/>
              </a:rPr>
              <a:t>the  </a:t>
            </a:r>
            <a:r>
              <a:rPr sz="2150" spc="5" dirty="0">
                <a:latin typeface="Verdana"/>
                <a:cs typeface="Verdana"/>
              </a:rPr>
              <a:t>primary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storage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25" dirty="0">
                <a:latin typeface="Verdana"/>
                <a:cs typeface="Verdana"/>
              </a:rPr>
              <a:t>system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used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by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Hadoop,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35" dirty="0">
                <a:latin typeface="Verdana"/>
                <a:cs typeface="Verdana"/>
              </a:rPr>
              <a:t>designed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to  </a:t>
            </a:r>
            <a:r>
              <a:rPr sz="2150" spc="15" dirty="0">
                <a:latin typeface="Verdana"/>
                <a:cs typeface="Verdana"/>
              </a:rPr>
              <a:t>provide </a:t>
            </a:r>
            <a:r>
              <a:rPr sz="2150" spc="20" dirty="0">
                <a:latin typeface="Verdana"/>
                <a:cs typeface="Verdana"/>
              </a:rPr>
              <a:t>scalable </a:t>
            </a:r>
            <a:r>
              <a:rPr sz="2150" spc="60" dirty="0">
                <a:latin typeface="Verdana"/>
                <a:cs typeface="Verdana"/>
              </a:rPr>
              <a:t>and </a:t>
            </a:r>
            <a:r>
              <a:rPr sz="2150" dirty="0">
                <a:latin typeface="Verdana"/>
                <a:cs typeface="Verdana"/>
              </a:rPr>
              <a:t>fault-tolerant </a:t>
            </a:r>
            <a:r>
              <a:rPr sz="2150" spc="-15" dirty="0">
                <a:latin typeface="Verdana"/>
                <a:cs typeface="Verdana"/>
              </a:rPr>
              <a:t>storage for </a:t>
            </a:r>
            <a:r>
              <a:rPr sz="2150" spc="-5" dirty="0">
                <a:latin typeface="Verdana"/>
                <a:cs typeface="Verdana"/>
              </a:rPr>
              <a:t>large  </a:t>
            </a:r>
            <a:r>
              <a:rPr sz="2150" spc="30" dirty="0">
                <a:latin typeface="Verdana"/>
                <a:cs typeface="Verdana"/>
              </a:rPr>
              <a:t>data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-100" dirty="0">
                <a:latin typeface="Verdana"/>
                <a:cs typeface="Verdana"/>
              </a:rPr>
              <a:t>sets.</a:t>
            </a:r>
            <a:endParaRPr sz="2150" dirty="0">
              <a:latin typeface="Verdana"/>
              <a:cs typeface="Verdana"/>
            </a:endParaRPr>
          </a:p>
          <a:p>
            <a:pPr marL="264795" marR="5080" indent="-236220">
              <a:lnSpc>
                <a:spcPct val="116300"/>
              </a:lnSpc>
              <a:buAutoNum type="arabicPeriod"/>
              <a:tabLst>
                <a:tab pos="265430" algn="l"/>
              </a:tabLst>
            </a:pPr>
            <a:r>
              <a:rPr sz="2150" spc="70" dirty="0">
                <a:latin typeface="Verdana"/>
                <a:cs typeface="Verdana"/>
              </a:rPr>
              <a:t>MapReduce </a:t>
            </a:r>
            <a:r>
              <a:rPr sz="2150" spc="50" dirty="0">
                <a:latin typeface="Verdana"/>
                <a:cs typeface="Verdana"/>
              </a:rPr>
              <a:t>Programming </a:t>
            </a:r>
            <a:r>
              <a:rPr sz="2150" spc="-20" dirty="0">
                <a:latin typeface="Verdana"/>
                <a:cs typeface="Verdana"/>
              </a:rPr>
              <a:t>Model: </a:t>
            </a:r>
            <a:r>
              <a:rPr sz="2150" spc="70" dirty="0">
                <a:latin typeface="Verdana"/>
                <a:cs typeface="Verdana"/>
              </a:rPr>
              <a:t>Hadoop </a:t>
            </a:r>
            <a:r>
              <a:rPr sz="2150" spc="-45" dirty="0">
                <a:latin typeface="Verdana"/>
                <a:cs typeface="Verdana"/>
              </a:rPr>
              <a:t>uses </a:t>
            </a:r>
            <a:r>
              <a:rPr sz="2150" spc="35" dirty="0">
                <a:latin typeface="Verdana"/>
                <a:cs typeface="Verdana"/>
              </a:rPr>
              <a:t>the  </a:t>
            </a:r>
            <a:r>
              <a:rPr sz="2150" spc="70" dirty="0">
                <a:latin typeface="Verdana"/>
                <a:cs typeface="Verdana"/>
              </a:rPr>
              <a:t>MapReduce </a:t>
            </a:r>
            <a:r>
              <a:rPr sz="2150" spc="45" dirty="0">
                <a:latin typeface="Verdana"/>
                <a:cs typeface="Verdana"/>
              </a:rPr>
              <a:t>programming </a:t>
            </a:r>
            <a:r>
              <a:rPr sz="2150" spc="75" dirty="0">
                <a:latin typeface="Verdana"/>
                <a:cs typeface="Verdana"/>
              </a:rPr>
              <a:t>model </a:t>
            </a:r>
            <a:r>
              <a:rPr sz="2150" spc="-15" dirty="0">
                <a:latin typeface="Verdana"/>
                <a:cs typeface="Verdana"/>
              </a:rPr>
              <a:t>for </a:t>
            </a:r>
            <a:r>
              <a:rPr sz="2150" spc="10" dirty="0">
                <a:latin typeface="Verdana"/>
                <a:cs typeface="Verdana"/>
              </a:rPr>
              <a:t>processing </a:t>
            </a:r>
            <a:r>
              <a:rPr sz="2150" spc="30" dirty="0">
                <a:latin typeface="Verdana"/>
                <a:cs typeface="Verdana"/>
              </a:rPr>
              <a:t>data  </a:t>
            </a:r>
            <a:r>
              <a:rPr sz="2150" spc="-25" dirty="0">
                <a:latin typeface="Verdana"/>
                <a:cs typeface="Verdana"/>
              </a:rPr>
              <a:t>across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35" dirty="0">
                <a:latin typeface="Verdana"/>
                <a:cs typeface="Verdana"/>
              </a:rPr>
              <a:t>the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Hadoop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cluster,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45" dirty="0">
                <a:latin typeface="Verdana"/>
                <a:cs typeface="Verdana"/>
              </a:rPr>
              <a:t>enabling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parallel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10" dirty="0">
                <a:latin typeface="Verdana"/>
                <a:cs typeface="Verdana"/>
              </a:rPr>
              <a:t>processing  </a:t>
            </a:r>
            <a:r>
              <a:rPr sz="2150" spc="15" dirty="0">
                <a:latin typeface="Verdana"/>
                <a:cs typeface="Verdana"/>
              </a:rPr>
              <a:t>of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data.</a:t>
            </a:r>
            <a:endParaRPr sz="2150" dirty="0">
              <a:latin typeface="Verdana"/>
              <a:cs typeface="Verdana"/>
            </a:endParaRPr>
          </a:p>
          <a:p>
            <a:pPr marL="264795" marR="414655" indent="-252729">
              <a:lnSpc>
                <a:spcPct val="116300"/>
              </a:lnSpc>
              <a:buAutoNum type="arabicPeriod"/>
              <a:tabLst>
                <a:tab pos="265430" algn="l"/>
              </a:tabLst>
            </a:pPr>
            <a:r>
              <a:rPr sz="2150" spc="65" dirty="0">
                <a:latin typeface="Verdana"/>
                <a:cs typeface="Verdana"/>
              </a:rPr>
              <a:t>Open </a:t>
            </a:r>
            <a:r>
              <a:rPr sz="2150" spc="-75" dirty="0">
                <a:latin typeface="Verdana"/>
                <a:cs typeface="Verdana"/>
              </a:rPr>
              <a:t>Source: </a:t>
            </a:r>
            <a:r>
              <a:rPr sz="2150" spc="70" dirty="0">
                <a:latin typeface="Verdana"/>
                <a:cs typeface="Verdana"/>
              </a:rPr>
              <a:t>Hadoop </a:t>
            </a:r>
            <a:r>
              <a:rPr sz="2150" spc="-40" dirty="0">
                <a:latin typeface="Verdana"/>
                <a:cs typeface="Verdana"/>
              </a:rPr>
              <a:t>is </a:t>
            </a:r>
            <a:r>
              <a:rPr sz="2150" spc="25" dirty="0">
                <a:latin typeface="Verdana"/>
                <a:cs typeface="Verdana"/>
              </a:rPr>
              <a:t>an </a:t>
            </a:r>
            <a:r>
              <a:rPr sz="2150" spc="5" dirty="0">
                <a:latin typeface="Verdana"/>
                <a:cs typeface="Verdana"/>
              </a:rPr>
              <a:t>open-source </a:t>
            </a:r>
            <a:r>
              <a:rPr sz="2150" dirty="0">
                <a:latin typeface="Verdana"/>
                <a:cs typeface="Verdana"/>
              </a:rPr>
              <a:t>software  </a:t>
            </a:r>
            <a:r>
              <a:rPr sz="2150" spc="-10" dirty="0">
                <a:latin typeface="Verdana"/>
                <a:cs typeface="Verdana"/>
              </a:rPr>
              <a:t>framework,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50" dirty="0">
                <a:latin typeface="Verdana"/>
                <a:cs typeface="Verdana"/>
              </a:rPr>
              <a:t>meaning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that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it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is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-25" dirty="0">
                <a:latin typeface="Verdana"/>
                <a:cs typeface="Verdana"/>
              </a:rPr>
              <a:t>free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to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20" dirty="0">
                <a:latin typeface="Verdana"/>
                <a:cs typeface="Verdana"/>
              </a:rPr>
              <a:t>use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and</a:t>
            </a:r>
            <a:r>
              <a:rPr sz="2150" spc="-204" dirty="0">
                <a:latin typeface="Verdana"/>
                <a:cs typeface="Verdana"/>
              </a:rPr>
              <a:t> </a:t>
            </a:r>
            <a:r>
              <a:rPr sz="2150" spc="50" dirty="0">
                <a:latin typeface="Verdana"/>
                <a:cs typeface="Verdana"/>
              </a:rPr>
              <a:t>can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be  modified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and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45" dirty="0">
                <a:latin typeface="Verdana"/>
                <a:cs typeface="Verdana"/>
              </a:rPr>
              <a:t>customized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to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dirty="0">
                <a:latin typeface="Verdana"/>
                <a:cs typeface="Verdana"/>
              </a:rPr>
              <a:t>suit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specific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needs.</a:t>
            </a:r>
            <a:endParaRPr sz="2150" dirty="0">
              <a:latin typeface="Verdana"/>
              <a:cs typeface="Verdana"/>
            </a:endParaRPr>
          </a:p>
          <a:p>
            <a:pPr marL="264795" marR="215900" indent="-247015">
              <a:lnSpc>
                <a:spcPct val="116300"/>
              </a:lnSpc>
              <a:buAutoNum type="arabicPeriod"/>
              <a:tabLst>
                <a:tab pos="265430" algn="l"/>
              </a:tabLst>
            </a:pPr>
            <a:r>
              <a:rPr sz="2150" spc="40" dirty="0">
                <a:latin typeface="Verdana"/>
                <a:cs typeface="Verdana"/>
              </a:rPr>
              <a:t>Big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dirty="0">
                <a:latin typeface="Verdana"/>
                <a:cs typeface="Verdana"/>
              </a:rPr>
              <a:t>Data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Analytics: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Hadoop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40" dirty="0">
                <a:latin typeface="Verdana"/>
                <a:cs typeface="Verdana"/>
              </a:rPr>
              <a:t>is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65" dirty="0">
                <a:latin typeface="Verdana"/>
                <a:cs typeface="Verdana"/>
              </a:rPr>
              <a:t>commonly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used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for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65" dirty="0">
                <a:latin typeface="Verdana"/>
                <a:cs typeface="Verdana"/>
              </a:rPr>
              <a:t>big  </a:t>
            </a:r>
            <a:r>
              <a:rPr sz="2150" spc="30" dirty="0">
                <a:latin typeface="Verdana"/>
                <a:cs typeface="Verdana"/>
              </a:rPr>
              <a:t>data </a:t>
            </a:r>
            <a:r>
              <a:rPr sz="2150" spc="-35" dirty="0">
                <a:latin typeface="Verdana"/>
                <a:cs typeface="Verdana"/>
              </a:rPr>
              <a:t>analytics, </a:t>
            </a:r>
            <a:r>
              <a:rPr sz="2150" spc="30" dirty="0">
                <a:latin typeface="Verdana"/>
                <a:cs typeface="Verdana"/>
              </a:rPr>
              <a:t>such </a:t>
            </a:r>
            <a:r>
              <a:rPr sz="2150" spc="-65" dirty="0">
                <a:latin typeface="Verdana"/>
                <a:cs typeface="Verdana"/>
              </a:rPr>
              <a:t>as </a:t>
            </a:r>
            <a:r>
              <a:rPr sz="2150" spc="10" dirty="0">
                <a:latin typeface="Verdana"/>
                <a:cs typeface="Verdana"/>
              </a:rPr>
              <a:t>processing </a:t>
            </a:r>
            <a:r>
              <a:rPr sz="2150" spc="-5" dirty="0">
                <a:latin typeface="Verdana"/>
                <a:cs typeface="Verdana"/>
              </a:rPr>
              <a:t>large </a:t>
            </a:r>
            <a:r>
              <a:rPr sz="2150" spc="5" dirty="0">
                <a:latin typeface="Verdana"/>
                <a:cs typeface="Verdana"/>
              </a:rPr>
              <a:t>volumes </a:t>
            </a:r>
            <a:r>
              <a:rPr sz="2150" spc="15" dirty="0">
                <a:latin typeface="Verdana"/>
                <a:cs typeface="Verdana"/>
              </a:rPr>
              <a:t>of  </a:t>
            </a:r>
            <a:r>
              <a:rPr sz="2150" spc="30" dirty="0">
                <a:latin typeface="Verdana"/>
                <a:cs typeface="Verdana"/>
              </a:rPr>
              <a:t>data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to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extract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insights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and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support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decision-making.</a:t>
            </a:r>
            <a:endParaRPr sz="215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56637" y="6152226"/>
            <a:ext cx="9231630" cy="4248150"/>
            <a:chOff x="9056637" y="6037926"/>
            <a:chExt cx="9231630" cy="4248150"/>
          </a:xfrm>
        </p:grpSpPr>
        <p:sp>
          <p:nvSpPr>
            <p:cNvPr id="5" name="object 5"/>
            <p:cNvSpPr/>
            <p:nvPr/>
          </p:nvSpPr>
          <p:spPr>
            <a:xfrm>
              <a:off x="9056637" y="6037926"/>
              <a:ext cx="9231225" cy="42481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07002" y="8300349"/>
              <a:ext cx="7326605" cy="11212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" y="5219700"/>
            <a:ext cx="1828799" cy="5066331"/>
          </a:xfrm>
          <a:prstGeom prst="rect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5455" y="685022"/>
            <a:ext cx="412622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15" dirty="0">
                <a:solidFill>
                  <a:srgbClr val="000000"/>
                </a:solidFill>
              </a:rPr>
              <a:t>HADOOP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8313382" cy="5315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71834" y="2592318"/>
            <a:ext cx="2016164" cy="769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700" y="381032"/>
            <a:ext cx="672782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7000" b="1" spc="-315" dirty="0">
                <a:solidFill>
                  <a:srgbClr val="FFFFFF"/>
                </a:solidFill>
                <a:latin typeface="Verdana"/>
                <a:cs typeface="Verdana"/>
              </a:rPr>
              <a:t>HADOOP  </a:t>
            </a:r>
            <a:r>
              <a:rPr sz="7000" b="1" spc="-16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0" b="1" spc="-4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0" b="1" spc="-4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0" b="1" spc="-5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0" b="1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0" b="1" spc="-550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7000" b="1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0" b="1" spc="-5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0" b="1" spc="-16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0" b="1" spc="-3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0" b="1" spc="-4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7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80605" y="102373"/>
            <a:ext cx="5634355" cy="1811655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895"/>
              </a:spcBef>
            </a:pPr>
            <a:r>
              <a:rPr sz="3000" spc="-150" dirty="0">
                <a:solidFill>
                  <a:srgbClr val="314EDD"/>
                </a:solidFill>
              </a:rPr>
              <a:t>STEP</a:t>
            </a:r>
            <a:r>
              <a:rPr sz="3000" spc="-335" dirty="0">
                <a:solidFill>
                  <a:srgbClr val="314EDD"/>
                </a:solidFill>
              </a:rPr>
              <a:t> </a:t>
            </a:r>
            <a:r>
              <a:rPr sz="3000" spc="-459" dirty="0">
                <a:solidFill>
                  <a:srgbClr val="314EDD"/>
                </a:solidFill>
              </a:rPr>
              <a:t>3</a:t>
            </a:r>
            <a:endParaRPr sz="3000"/>
          </a:p>
          <a:p>
            <a:pPr marL="12700" marR="5080" algn="just">
              <a:lnSpc>
                <a:spcPct val="115100"/>
              </a:lnSpc>
              <a:spcBef>
                <a:spcPts val="790"/>
              </a:spcBef>
            </a:pPr>
            <a:r>
              <a:rPr sz="1900" spc="-90" dirty="0">
                <a:solidFill>
                  <a:srgbClr val="000000"/>
                </a:solidFill>
              </a:rPr>
              <a:t>Download</a:t>
            </a:r>
            <a:r>
              <a:rPr sz="1900" spc="-215" dirty="0">
                <a:solidFill>
                  <a:srgbClr val="000000"/>
                </a:solidFill>
              </a:rPr>
              <a:t> </a:t>
            </a:r>
            <a:r>
              <a:rPr sz="1900" spc="-80" dirty="0">
                <a:solidFill>
                  <a:srgbClr val="000000"/>
                </a:solidFill>
              </a:rPr>
              <a:t>and</a:t>
            </a:r>
            <a:r>
              <a:rPr sz="1900" spc="-210" dirty="0">
                <a:solidFill>
                  <a:srgbClr val="000000"/>
                </a:solidFill>
              </a:rPr>
              <a:t> </a:t>
            </a:r>
            <a:r>
              <a:rPr sz="1900" spc="-80" dirty="0">
                <a:solidFill>
                  <a:srgbClr val="000000"/>
                </a:solidFill>
              </a:rPr>
              <a:t>Extract</a:t>
            </a:r>
            <a:r>
              <a:rPr sz="1900" spc="-215" dirty="0">
                <a:solidFill>
                  <a:srgbClr val="000000"/>
                </a:solidFill>
              </a:rPr>
              <a:t> </a:t>
            </a:r>
            <a:r>
              <a:rPr sz="1900" spc="-120" dirty="0">
                <a:solidFill>
                  <a:srgbClr val="000000"/>
                </a:solidFill>
              </a:rPr>
              <a:t>Hadoop:</a:t>
            </a:r>
            <a:r>
              <a:rPr sz="1900" spc="-160" dirty="0">
                <a:solidFill>
                  <a:srgbClr val="000000"/>
                </a:solidFill>
              </a:rPr>
              <a:t> </a:t>
            </a:r>
            <a:r>
              <a:rPr sz="1900" b="0" spc="45" dirty="0">
                <a:solidFill>
                  <a:srgbClr val="000000"/>
                </a:solidFill>
                <a:latin typeface="Verdana"/>
                <a:cs typeface="Verdana"/>
              </a:rPr>
              <a:t>Download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 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distribution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that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20" dirty="0">
                <a:solidFill>
                  <a:srgbClr val="000000"/>
                </a:solidFill>
                <a:latin typeface="Verdana"/>
                <a:cs typeface="Verdana"/>
              </a:rPr>
              <a:t>you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have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chosen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40" dirty="0">
                <a:solidFill>
                  <a:srgbClr val="000000"/>
                </a:solidFill>
                <a:latin typeface="Verdana"/>
                <a:cs typeface="Verdana"/>
              </a:rPr>
              <a:t>and  </a:t>
            </a:r>
            <a:r>
              <a:rPr sz="1900" b="0" spc="-15" dirty="0">
                <a:solidFill>
                  <a:srgbClr val="000000"/>
                </a:solidFill>
                <a:latin typeface="Verdana"/>
                <a:cs typeface="Verdana"/>
              </a:rPr>
              <a:t>extract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it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5" dirty="0">
                <a:solidFill>
                  <a:srgbClr val="000000"/>
                </a:solidFill>
                <a:latin typeface="Verdana"/>
                <a:cs typeface="Verdana"/>
              </a:rPr>
              <a:t>to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5" dirty="0">
                <a:solidFill>
                  <a:srgbClr val="000000"/>
                </a:solidFill>
                <a:latin typeface="Verdana"/>
                <a:cs typeface="Verdana"/>
              </a:rPr>
              <a:t>directory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your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5" dirty="0">
                <a:solidFill>
                  <a:srgbClr val="000000"/>
                </a:solidFill>
                <a:latin typeface="Verdana"/>
                <a:cs typeface="Verdana"/>
              </a:rPr>
              <a:t>choice.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523" y="5367896"/>
            <a:ext cx="5952490" cy="368744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900" dirty="0">
                <a:solidFill>
                  <a:srgbClr val="314EDD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 marL="12700" marR="137160">
              <a:lnSpc>
                <a:spcPct val="115100"/>
              </a:lnSpc>
              <a:spcBef>
                <a:spcPts val="380"/>
              </a:spcBef>
            </a:pPr>
            <a:r>
              <a:rPr sz="1900" b="1" spc="-105" dirty="0">
                <a:latin typeface="Verdana"/>
                <a:cs typeface="Verdana"/>
              </a:rPr>
              <a:t>Choose</a:t>
            </a:r>
            <a:r>
              <a:rPr sz="1900" b="1" spc="-210" dirty="0">
                <a:latin typeface="Verdana"/>
                <a:cs typeface="Verdana"/>
              </a:rPr>
              <a:t> </a:t>
            </a:r>
            <a:r>
              <a:rPr sz="1900" b="1" spc="-130" dirty="0">
                <a:latin typeface="Verdana"/>
                <a:cs typeface="Verdana"/>
              </a:rPr>
              <a:t>a</a:t>
            </a:r>
            <a:r>
              <a:rPr sz="1900" b="1" spc="-210" dirty="0">
                <a:latin typeface="Verdana"/>
                <a:cs typeface="Verdana"/>
              </a:rPr>
              <a:t> </a:t>
            </a:r>
            <a:r>
              <a:rPr sz="1900" b="1" spc="-85" dirty="0">
                <a:latin typeface="Verdana"/>
                <a:cs typeface="Verdana"/>
              </a:rPr>
              <a:t>Hadoop</a:t>
            </a:r>
            <a:r>
              <a:rPr sz="1900" b="1" spc="-210" dirty="0">
                <a:latin typeface="Verdana"/>
                <a:cs typeface="Verdana"/>
              </a:rPr>
              <a:t> </a:t>
            </a:r>
            <a:r>
              <a:rPr sz="1900" b="1" spc="-95" dirty="0">
                <a:latin typeface="Verdana"/>
                <a:cs typeface="Verdana"/>
              </a:rPr>
              <a:t>distribution:</a:t>
            </a:r>
            <a:r>
              <a:rPr sz="1900" b="1" spc="-160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There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are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several  </a:t>
            </a:r>
            <a:r>
              <a:rPr sz="1900" spc="50" dirty="0">
                <a:latin typeface="Verdana"/>
                <a:cs typeface="Verdana"/>
              </a:rPr>
              <a:t>Hadoop </a:t>
            </a:r>
            <a:r>
              <a:rPr sz="1900" spc="10" dirty="0">
                <a:latin typeface="Verdana"/>
                <a:cs typeface="Verdana"/>
              </a:rPr>
              <a:t>distributions </a:t>
            </a:r>
            <a:r>
              <a:rPr sz="1900" spc="-35" dirty="0">
                <a:latin typeface="Verdana"/>
                <a:cs typeface="Verdana"/>
              </a:rPr>
              <a:t>available, </a:t>
            </a:r>
            <a:r>
              <a:rPr sz="1900" spc="15" dirty="0">
                <a:latin typeface="Verdana"/>
                <a:cs typeface="Verdana"/>
              </a:rPr>
              <a:t>such </a:t>
            </a:r>
            <a:r>
              <a:rPr sz="1900" spc="-65" dirty="0">
                <a:latin typeface="Verdana"/>
                <a:cs typeface="Verdana"/>
              </a:rPr>
              <a:t>as </a:t>
            </a:r>
            <a:r>
              <a:rPr sz="1900" spc="45" dirty="0">
                <a:latin typeface="Verdana"/>
                <a:cs typeface="Verdana"/>
              </a:rPr>
              <a:t>Apache  </a:t>
            </a:r>
            <a:r>
              <a:rPr sz="1900" dirty="0">
                <a:latin typeface="Verdana"/>
                <a:cs typeface="Verdana"/>
              </a:rPr>
              <a:t>Hadoop, </a:t>
            </a:r>
            <a:r>
              <a:rPr sz="1900" spc="-25" dirty="0">
                <a:latin typeface="Verdana"/>
                <a:cs typeface="Verdana"/>
              </a:rPr>
              <a:t>Cloudera, </a:t>
            </a:r>
            <a:r>
              <a:rPr sz="1900" spc="-15" dirty="0">
                <a:latin typeface="Verdana"/>
                <a:cs typeface="Verdana"/>
              </a:rPr>
              <a:t>Hortonworks, </a:t>
            </a:r>
            <a:r>
              <a:rPr sz="1900" spc="40" dirty="0">
                <a:latin typeface="Verdana"/>
                <a:cs typeface="Verdana"/>
              </a:rPr>
              <a:t>and </a:t>
            </a:r>
            <a:r>
              <a:rPr sz="1900" spc="-5" dirty="0">
                <a:latin typeface="Verdana"/>
                <a:cs typeface="Verdana"/>
              </a:rPr>
              <a:t>MapR.  Select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the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distribution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that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dirty="0">
                <a:latin typeface="Verdana"/>
                <a:cs typeface="Verdana"/>
              </a:rPr>
              <a:t>meets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your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needs.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2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5100"/>
              </a:lnSpc>
              <a:spcBef>
                <a:spcPts val="1165"/>
              </a:spcBef>
            </a:pPr>
            <a:r>
              <a:rPr sz="1900" b="1" spc="-135" dirty="0">
                <a:latin typeface="Verdana"/>
                <a:cs typeface="Verdana"/>
              </a:rPr>
              <a:t>Install</a:t>
            </a:r>
            <a:r>
              <a:rPr sz="1900" b="1" spc="-220" dirty="0">
                <a:latin typeface="Verdana"/>
                <a:cs typeface="Verdana"/>
              </a:rPr>
              <a:t> </a:t>
            </a:r>
            <a:r>
              <a:rPr sz="1900" b="1" spc="-155" dirty="0">
                <a:latin typeface="Verdana"/>
                <a:cs typeface="Verdana"/>
              </a:rPr>
              <a:t>Java:</a:t>
            </a:r>
            <a:r>
              <a:rPr sz="1900" b="1" spc="-165" dirty="0">
                <a:latin typeface="Verdana"/>
                <a:cs typeface="Verdana"/>
              </a:rPr>
              <a:t> </a:t>
            </a:r>
            <a:r>
              <a:rPr sz="1900" spc="50" dirty="0">
                <a:latin typeface="Verdana"/>
                <a:cs typeface="Verdana"/>
              </a:rPr>
              <a:t>Hadoop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requires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Java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to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run.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Install</a:t>
            </a:r>
            <a:r>
              <a:rPr sz="1900" spc="-19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a  </a:t>
            </a:r>
            <a:r>
              <a:rPr sz="1900" spc="45" dirty="0">
                <a:latin typeface="Verdana"/>
                <a:cs typeface="Verdana"/>
              </a:rPr>
              <a:t>compatible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version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of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Java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40" dirty="0">
                <a:latin typeface="Verdana"/>
                <a:cs typeface="Verdana"/>
              </a:rPr>
              <a:t>on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your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system.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STEP</a:t>
            </a:r>
            <a:r>
              <a:rPr spc="-335" dirty="0"/>
              <a:t> </a:t>
            </a:r>
            <a:r>
              <a:rPr spc="-235" dirty="0"/>
              <a:t>4</a:t>
            </a:r>
          </a:p>
          <a:p>
            <a:pPr marL="12700" marR="5080">
              <a:lnSpc>
                <a:spcPct val="115100"/>
              </a:lnSpc>
              <a:spcBef>
                <a:spcPts val="1590"/>
              </a:spcBef>
            </a:pPr>
            <a:r>
              <a:rPr sz="1900" spc="-95" dirty="0">
                <a:solidFill>
                  <a:srgbClr val="000000"/>
                </a:solidFill>
              </a:rPr>
              <a:t>Configure </a:t>
            </a:r>
            <a:r>
              <a:rPr sz="1900" spc="-120" dirty="0">
                <a:solidFill>
                  <a:srgbClr val="000000"/>
                </a:solidFill>
              </a:rPr>
              <a:t>Hadoop: </a:t>
            </a:r>
            <a:r>
              <a:rPr sz="1900" b="0" spc="35" dirty="0">
                <a:solidFill>
                  <a:srgbClr val="000000"/>
                </a:solidFill>
                <a:latin typeface="Verdana"/>
                <a:cs typeface="Verdana"/>
              </a:rPr>
              <a:t>Update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configuration  </a:t>
            </a:r>
            <a:r>
              <a:rPr sz="1900" b="0" spc="-20" dirty="0">
                <a:solidFill>
                  <a:srgbClr val="000000"/>
                </a:solidFill>
                <a:latin typeface="Verdana"/>
                <a:cs typeface="Verdana"/>
              </a:rPr>
              <a:t>files </a:t>
            </a:r>
            <a:r>
              <a:rPr sz="1900" b="0" spc="25" dirty="0">
                <a:solidFill>
                  <a:srgbClr val="000000"/>
                </a:solidFill>
                <a:latin typeface="Verdana"/>
                <a:cs typeface="Verdana"/>
              </a:rPr>
              <a:t>to </a:t>
            </a:r>
            <a:r>
              <a:rPr sz="1900" b="0" dirty="0">
                <a:solidFill>
                  <a:srgbClr val="000000"/>
                </a:solidFill>
                <a:latin typeface="Verdana"/>
                <a:cs typeface="Verdana"/>
              </a:rPr>
              <a:t>reflect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1900" b="0" spc="-15" dirty="0">
                <a:solidFill>
                  <a:srgbClr val="000000"/>
                </a:solidFill>
                <a:latin typeface="Verdana"/>
                <a:cs typeface="Verdana"/>
              </a:rPr>
              <a:t>settings </a:t>
            </a:r>
            <a:r>
              <a:rPr sz="1900" b="0" spc="-20" dirty="0">
                <a:solidFill>
                  <a:srgbClr val="000000"/>
                </a:solidFill>
                <a:latin typeface="Verdana"/>
                <a:cs typeface="Verdana"/>
              </a:rPr>
              <a:t>for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your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  </a:t>
            </a:r>
            <a:r>
              <a:rPr sz="1900" b="0" spc="-15" dirty="0">
                <a:solidFill>
                  <a:srgbClr val="000000"/>
                </a:solidFill>
                <a:latin typeface="Verdana"/>
                <a:cs typeface="Verdana"/>
              </a:rPr>
              <a:t>installation,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such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65" dirty="0">
                <a:solidFill>
                  <a:srgbClr val="000000"/>
                </a:solidFill>
                <a:latin typeface="Verdana"/>
                <a:cs typeface="Verdana"/>
              </a:rPr>
              <a:t>as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35" dirty="0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40" dirty="0">
                <a:solidFill>
                  <a:srgbClr val="000000"/>
                </a:solidFill>
                <a:latin typeface="Verdana"/>
                <a:cs typeface="Verdana"/>
              </a:rPr>
              <a:t>nodes,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5" dirty="0">
                <a:solidFill>
                  <a:srgbClr val="000000"/>
                </a:solidFill>
                <a:latin typeface="Verdana"/>
                <a:cs typeface="Verdana"/>
              </a:rPr>
              <a:t>cluster  </a:t>
            </a:r>
            <a:r>
              <a:rPr sz="1900" b="0" spc="-45" dirty="0">
                <a:solidFill>
                  <a:srgbClr val="000000"/>
                </a:solidFill>
                <a:latin typeface="Verdana"/>
                <a:cs typeface="Verdana"/>
              </a:rPr>
              <a:t>settings, </a:t>
            </a:r>
            <a:r>
              <a:rPr sz="1900" b="0" spc="40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1900" b="0" spc="-4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20" dirty="0">
                <a:solidFill>
                  <a:srgbClr val="000000"/>
                </a:solidFill>
                <a:latin typeface="Verdana"/>
                <a:cs typeface="Verdana"/>
              </a:rPr>
              <a:t>security </a:t>
            </a:r>
            <a:r>
              <a:rPr sz="1900" b="0" spc="-45" dirty="0">
                <a:solidFill>
                  <a:srgbClr val="000000"/>
                </a:solidFill>
                <a:latin typeface="Verdana"/>
                <a:cs typeface="Verdana"/>
              </a:rPr>
              <a:t>settings.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pc="-150" dirty="0"/>
              <a:t>STEP</a:t>
            </a:r>
            <a:r>
              <a:rPr spc="-335" dirty="0"/>
              <a:t> </a:t>
            </a:r>
            <a:r>
              <a:rPr spc="-350" dirty="0"/>
              <a:t>5</a:t>
            </a:r>
          </a:p>
          <a:p>
            <a:pPr marL="12700" marR="112395">
              <a:lnSpc>
                <a:spcPct val="115100"/>
              </a:lnSpc>
              <a:spcBef>
                <a:spcPts val="2600"/>
              </a:spcBef>
            </a:pPr>
            <a:r>
              <a:rPr sz="1900" spc="-100" dirty="0">
                <a:solidFill>
                  <a:srgbClr val="000000"/>
                </a:solidFill>
              </a:rPr>
              <a:t>Start </a:t>
            </a:r>
            <a:r>
              <a:rPr sz="1900" spc="-85" dirty="0">
                <a:solidFill>
                  <a:srgbClr val="000000"/>
                </a:solidFill>
              </a:rPr>
              <a:t>Hadoop </a:t>
            </a:r>
            <a:r>
              <a:rPr sz="1900" spc="-140" dirty="0">
                <a:solidFill>
                  <a:srgbClr val="000000"/>
                </a:solidFill>
              </a:rPr>
              <a:t>Services: </a:t>
            </a:r>
            <a:r>
              <a:rPr sz="1900" b="0" spc="-40" dirty="0">
                <a:solidFill>
                  <a:srgbClr val="000000"/>
                </a:solidFill>
                <a:latin typeface="Verdana"/>
                <a:cs typeface="Verdana"/>
              </a:rPr>
              <a:t>Start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  </a:t>
            </a:r>
            <a:r>
              <a:rPr sz="1900" b="0" spc="-75" dirty="0">
                <a:solidFill>
                  <a:srgbClr val="000000"/>
                </a:solidFill>
                <a:latin typeface="Verdana"/>
                <a:cs typeface="Verdana"/>
              </a:rPr>
              <a:t>services,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such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65" dirty="0">
                <a:solidFill>
                  <a:srgbClr val="000000"/>
                </a:solidFill>
                <a:latin typeface="Verdana"/>
                <a:cs typeface="Verdana"/>
              </a:rPr>
              <a:t>as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5" dirty="0">
                <a:solidFill>
                  <a:srgbClr val="000000"/>
                </a:solidFill>
                <a:latin typeface="Verdana"/>
                <a:cs typeface="Verdana"/>
              </a:rPr>
              <a:t>NameNode,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15" dirty="0">
                <a:solidFill>
                  <a:srgbClr val="000000"/>
                </a:solidFill>
                <a:latin typeface="Verdana"/>
                <a:cs typeface="Verdana"/>
              </a:rPr>
              <a:t>DataNode,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40" dirty="0">
                <a:solidFill>
                  <a:srgbClr val="000000"/>
                </a:solidFill>
                <a:latin typeface="Verdana"/>
                <a:cs typeface="Verdana"/>
              </a:rPr>
              <a:t>and  </a:t>
            </a:r>
            <a:r>
              <a:rPr sz="1900" b="0" spc="-15" dirty="0">
                <a:solidFill>
                  <a:srgbClr val="000000"/>
                </a:solidFill>
                <a:latin typeface="Verdana"/>
                <a:cs typeface="Verdana"/>
              </a:rPr>
              <a:t>ResourceManager, </a:t>
            </a:r>
            <a:r>
              <a:rPr sz="1900" b="0" spc="-10" dirty="0">
                <a:solidFill>
                  <a:srgbClr val="000000"/>
                </a:solidFill>
                <a:latin typeface="Verdana"/>
                <a:cs typeface="Verdana"/>
              </a:rPr>
              <a:t>by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running the </a:t>
            </a:r>
            <a:r>
              <a:rPr sz="1900" b="0" spc="10" dirty="0">
                <a:solidFill>
                  <a:srgbClr val="000000"/>
                </a:solidFill>
                <a:latin typeface="Verdana"/>
                <a:cs typeface="Verdana"/>
              </a:rPr>
              <a:t>appropriate  commands.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pc="-150" dirty="0"/>
              <a:t>STEP</a:t>
            </a:r>
            <a:r>
              <a:rPr spc="-335" dirty="0"/>
              <a:t> </a:t>
            </a:r>
            <a:r>
              <a:rPr spc="-240" dirty="0"/>
              <a:t>6</a:t>
            </a:r>
          </a:p>
          <a:p>
            <a:pPr marL="12700" marR="314960">
              <a:lnSpc>
                <a:spcPct val="115100"/>
              </a:lnSpc>
              <a:spcBef>
                <a:spcPts val="1150"/>
              </a:spcBef>
            </a:pPr>
            <a:r>
              <a:rPr sz="1900" spc="-100" dirty="0">
                <a:solidFill>
                  <a:srgbClr val="000000"/>
                </a:solidFill>
              </a:rPr>
              <a:t>Verify </a:t>
            </a:r>
            <a:r>
              <a:rPr sz="1900" spc="-80" dirty="0">
                <a:solidFill>
                  <a:srgbClr val="000000"/>
                </a:solidFill>
              </a:rPr>
              <a:t>the </a:t>
            </a:r>
            <a:r>
              <a:rPr sz="1900" spc="-130" dirty="0">
                <a:solidFill>
                  <a:srgbClr val="000000"/>
                </a:solidFill>
              </a:rPr>
              <a:t>Installation: </a:t>
            </a:r>
            <a:r>
              <a:rPr sz="1900" b="0" spc="-35" dirty="0">
                <a:solidFill>
                  <a:srgbClr val="000000"/>
                </a:solidFill>
                <a:latin typeface="Verdana"/>
                <a:cs typeface="Verdana"/>
              </a:rPr>
              <a:t>Verify </a:t>
            </a:r>
            <a:r>
              <a:rPr sz="1900" b="0" spc="15" dirty="0">
                <a:solidFill>
                  <a:srgbClr val="000000"/>
                </a:solidFill>
                <a:latin typeface="Verdana"/>
                <a:cs typeface="Verdana"/>
              </a:rPr>
              <a:t>that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 </a:t>
            </a:r>
            <a:r>
              <a:rPr sz="1900" b="0" spc="-40" dirty="0">
                <a:solidFill>
                  <a:srgbClr val="000000"/>
                </a:solidFill>
                <a:latin typeface="Verdana"/>
                <a:cs typeface="Verdana"/>
              </a:rPr>
              <a:t>is 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running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5" dirty="0">
                <a:solidFill>
                  <a:srgbClr val="000000"/>
                </a:solidFill>
                <a:latin typeface="Verdana"/>
                <a:cs typeface="Verdana"/>
              </a:rPr>
              <a:t>correctly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Verdana"/>
                <a:cs typeface="Verdana"/>
              </a:rPr>
              <a:t>by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running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5" dirty="0">
                <a:solidFill>
                  <a:srgbClr val="000000"/>
                </a:solidFill>
                <a:latin typeface="Verdana"/>
                <a:cs typeface="Verdana"/>
              </a:rPr>
              <a:t>simple</a:t>
            </a:r>
            <a:r>
              <a:rPr sz="1900" b="0" spc="-1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  </a:t>
            </a:r>
            <a:r>
              <a:rPr sz="1900" b="0" spc="5" dirty="0">
                <a:solidFill>
                  <a:srgbClr val="000000"/>
                </a:solidFill>
                <a:latin typeface="Verdana"/>
                <a:cs typeface="Verdana"/>
              </a:rPr>
              <a:t>job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20" dirty="0">
                <a:solidFill>
                  <a:srgbClr val="000000"/>
                </a:solidFill>
                <a:latin typeface="Verdana"/>
                <a:cs typeface="Verdana"/>
              </a:rPr>
              <a:t>or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10" dirty="0">
                <a:solidFill>
                  <a:srgbClr val="000000"/>
                </a:solidFill>
                <a:latin typeface="Verdana"/>
                <a:cs typeface="Verdana"/>
              </a:rPr>
              <a:t>by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dirty="0">
                <a:solidFill>
                  <a:srgbClr val="000000"/>
                </a:solidFill>
                <a:latin typeface="Verdana"/>
                <a:cs typeface="Verdana"/>
              </a:rPr>
              <a:t>accessing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2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50" dirty="0">
                <a:solidFill>
                  <a:srgbClr val="000000"/>
                </a:solidFill>
                <a:latin typeface="Verdana"/>
                <a:cs typeface="Verdana"/>
              </a:rPr>
              <a:t>Hadoop</a:t>
            </a:r>
            <a:r>
              <a:rPr sz="1900" b="0" spc="-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75" dirty="0">
                <a:solidFill>
                  <a:srgbClr val="000000"/>
                </a:solidFill>
                <a:latin typeface="Verdana"/>
                <a:cs typeface="Verdana"/>
              </a:rPr>
              <a:t>web</a:t>
            </a:r>
            <a:r>
              <a:rPr sz="1900" b="0" spc="-1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b="0" spc="-30" dirty="0">
                <a:solidFill>
                  <a:srgbClr val="000000"/>
                </a:solidFill>
                <a:latin typeface="Verdana"/>
                <a:cs typeface="Verdana"/>
              </a:rPr>
              <a:t>interface.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0377" y="3916838"/>
            <a:ext cx="6496041" cy="98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59855"/>
            <a:ext cx="7209790" cy="3927475"/>
          </a:xfrm>
          <a:custGeom>
            <a:avLst/>
            <a:gdLst/>
            <a:ahLst/>
            <a:cxnLst/>
            <a:rect l="l" t="t" r="r" b="b"/>
            <a:pathLst>
              <a:path w="7209790" h="3927475">
                <a:moveTo>
                  <a:pt x="7193208" y="3895890"/>
                </a:moveTo>
                <a:lnTo>
                  <a:pt x="7209662" y="3927145"/>
                </a:lnTo>
                <a:lnTo>
                  <a:pt x="0" y="3927145"/>
                </a:lnTo>
                <a:lnTo>
                  <a:pt x="0" y="0"/>
                </a:lnTo>
                <a:lnTo>
                  <a:pt x="35181" y="21386"/>
                </a:lnTo>
                <a:lnTo>
                  <a:pt x="90276" y="57473"/>
                </a:lnTo>
                <a:lnTo>
                  <a:pt x="144468" y="95954"/>
                </a:lnTo>
                <a:lnTo>
                  <a:pt x="197789" y="136741"/>
                </a:lnTo>
                <a:lnTo>
                  <a:pt x="250269" y="179747"/>
                </a:lnTo>
                <a:lnTo>
                  <a:pt x="301940" y="224882"/>
                </a:lnTo>
                <a:lnTo>
                  <a:pt x="352833" y="272059"/>
                </a:lnTo>
                <a:lnTo>
                  <a:pt x="402978" y="321187"/>
                </a:lnTo>
                <a:lnTo>
                  <a:pt x="452407" y="372181"/>
                </a:lnTo>
                <a:lnTo>
                  <a:pt x="501150" y="424949"/>
                </a:lnTo>
                <a:lnTo>
                  <a:pt x="549239" y="479406"/>
                </a:lnTo>
                <a:lnTo>
                  <a:pt x="620214" y="564060"/>
                </a:lnTo>
                <a:lnTo>
                  <a:pt x="666803" y="622347"/>
                </a:lnTo>
                <a:lnTo>
                  <a:pt x="712846" y="682012"/>
                </a:lnTo>
                <a:lnTo>
                  <a:pt x="758373" y="742966"/>
                </a:lnTo>
                <a:lnTo>
                  <a:pt x="803418" y="805121"/>
                </a:lnTo>
                <a:lnTo>
                  <a:pt x="870144" y="900412"/>
                </a:lnTo>
                <a:lnTo>
                  <a:pt x="935956" y="997906"/>
                </a:lnTo>
                <a:lnTo>
                  <a:pt x="1022464" y="1130811"/>
                </a:lnTo>
                <a:lnTo>
                  <a:pt x="1171135" y="1369418"/>
                </a:lnTo>
                <a:lnTo>
                  <a:pt x="1608543" y="2096558"/>
                </a:lnTo>
                <a:lnTo>
                  <a:pt x="1713556" y="2264283"/>
                </a:lnTo>
                <a:lnTo>
                  <a:pt x="1798504" y="2394976"/>
                </a:lnTo>
                <a:lnTo>
                  <a:pt x="1862925" y="2490498"/>
                </a:lnTo>
                <a:lnTo>
                  <a:pt x="1928070" y="2583547"/>
                </a:lnTo>
                <a:lnTo>
                  <a:pt x="1971955" y="2644058"/>
                </a:lnTo>
                <a:lnTo>
                  <a:pt x="2016239" y="2703248"/>
                </a:lnTo>
                <a:lnTo>
                  <a:pt x="2060954" y="2761030"/>
                </a:lnTo>
                <a:lnTo>
                  <a:pt x="2106130" y="2817315"/>
                </a:lnTo>
                <a:lnTo>
                  <a:pt x="2151799" y="2872014"/>
                </a:lnTo>
                <a:lnTo>
                  <a:pt x="2197991" y="2925039"/>
                </a:lnTo>
                <a:lnTo>
                  <a:pt x="2244738" y="2976301"/>
                </a:lnTo>
                <a:lnTo>
                  <a:pt x="2292071" y="3025712"/>
                </a:lnTo>
                <a:lnTo>
                  <a:pt x="2340020" y="3073184"/>
                </a:lnTo>
                <a:lnTo>
                  <a:pt x="2388617" y="3118627"/>
                </a:lnTo>
                <a:lnTo>
                  <a:pt x="2437892" y="3161955"/>
                </a:lnTo>
                <a:lnTo>
                  <a:pt x="2487877" y="3203077"/>
                </a:lnTo>
                <a:lnTo>
                  <a:pt x="2538602" y="3241906"/>
                </a:lnTo>
                <a:lnTo>
                  <a:pt x="2590099" y="3278353"/>
                </a:lnTo>
                <a:lnTo>
                  <a:pt x="2642399" y="3312330"/>
                </a:lnTo>
                <a:lnTo>
                  <a:pt x="2695532" y="3343748"/>
                </a:lnTo>
                <a:lnTo>
                  <a:pt x="2749529" y="3372519"/>
                </a:lnTo>
                <a:lnTo>
                  <a:pt x="2804422" y="3398554"/>
                </a:lnTo>
                <a:lnTo>
                  <a:pt x="2860242" y="3421766"/>
                </a:lnTo>
                <a:lnTo>
                  <a:pt x="2923626" y="3444427"/>
                </a:lnTo>
                <a:lnTo>
                  <a:pt x="2994712" y="3466582"/>
                </a:lnTo>
                <a:lnTo>
                  <a:pt x="3066889" y="3485992"/>
                </a:lnTo>
                <a:lnTo>
                  <a:pt x="3140099" y="3502771"/>
                </a:lnTo>
                <a:lnTo>
                  <a:pt x="3214285" y="3517033"/>
                </a:lnTo>
                <a:lnTo>
                  <a:pt x="3289389" y="3528894"/>
                </a:lnTo>
                <a:lnTo>
                  <a:pt x="3327267" y="3533960"/>
                </a:lnTo>
                <a:lnTo>
                  <a:pt x="3365354" y="3538468"/>
                </a:lnTo>
                <a:lnTo>
                  <a:pt x="3403641" y="3542433"/>
                </a:lnTo>
                <a:lnTo>
                  <a:pt x="3442123" y="3545869"/>
                </a:lnTo>
                <a:lnTo>
                  <a:pt x="3480791" y="3548791"/>
                </a:lnTo>
                <a:lnTo>
                  <a:pt x="3519638" y="3551213"/>
                </a:lnTo>
                <a:lnTo>
                  <a:pt x="3558658" y="3553149"/>
                </a:lnTo>
                <a:lnTo>
                  <a:pt x="3597843" y="3554613"/>
                </a:lnTo>
                <a:lnTo>
                  <a:pt x="3637186" y="3555620"/>
                </a:lnTo>
                <a:lnTo>
                  <a:pt x="3676679" y="3556185"/>
                </a:lnTo>
                <a:lnTo>
                  <a:pt x="3716317" y="3556321"/>
                </a:lnTo>
                <a:lnTo>
                  <a:pt x="3756091" y="3556042"/>
                </a:lnTo>
                <a:lnTo>
                  <a:pt x="3795994" y="3555364"/>
                </a:lnTo>
                <a:lnTo>
                  <a:pt x="3836019" y="3554300"/>
                </a:lnTo>
                <a:lnTo>
                  <a:pt x="3876160" y="3552865"/>
                </a:lnTo>
                <a:lnTo>
                  <a:pt x="3916408" y="3551073"/>
                </a:lnTo>
                <a:lnTo>
                  <a:pt x="3956757" y="3548939"/>
                </a:lnTo>
                <a:lnTo>
                  <a:pt x="3997200" y="3546476"/>
                </a:lnTo>
                <a:lnTo>
                  <a:pt x="4037729" y="3543699"/>
                </a:lnTo>
                <a:lnTo>
                  <a:pt x="4078337" y="3540623"/>
                </a:lnTo>
                <a:lnTo>
                  <a:pt x="4119017" y="3537261"/>
                </a:lnTo>
                <a:lnTo>
                  <a:pt x="4159762" y="3533629"/>
                </a:lnTo>
                <a:lnTo>
                  <a:pt x="4200565" y="3529740"/>
                </a:lnTo>
                <a:lnTo>
                  <a:pt x="4241418" y="3525608"/>
                </a:lnTo>
                <a:lnTo>
                  <a:pt x="4282315" y="3521249"/>
                </a:lnTo>
                <a:lnTo>
                  <a:pt x="4323248" y="3516676"/>
                </a:lnTo>
                <a:lnTo>
                  <a:pt x="4364210" y="3511903"/>
                </a:lnTo>
                <a:lnTo>
                  <a:pt x="4405194" y="3506946"/>
                </a:lnTo>
                <a:lnTo>
                  <a:pt x="4446193" y="3501817"/>
                </a:lnTo>
                <a:lnTo>
                  <a:pt x="4487199" y="3496533"/>
                </a:lnTo>
                <a:lnTo>
                  <a:pt x="4528206" y="3491106"/>
                </a:lnTo>
                <a:lnTo>
                  <a:pt x="4569206" y="3485552"/>
                </a:lnTo>
                <a:lnTo>
                  <a:pt x="4610192" y="3479884"/>
                </a:lnTo>
                <a:lnTo>
                  <a:pt x="4651157" y="3474117"/>
                </a:lnTo>
                <a:lnTo>
                  <a:pt x="4692094" y="3468266"/>
                </a:lnTo>
                <a:lnTo>
                  <a:pt x="4732996" y="3462344"/>
                </a:lnTo>
                <a:lnTo>
                  <a:pt x="4814664" y="3450346"/>
                </a:lnTo>
                <a:lnTo>
                  <a:pt x="5058075" y="3414151"/>
                </a:lnTo>
                <a:lnTo>
                  <a:pt x="5098336" y="3408240"/>
                </a:lnTo>
                <a:lnTo>
                  <a:pt x="5138490" y="3402401"/>
                </a:lnTo>
                <a:lnTo>
                  <a:pt x="5178530" y="3396650"/>
                </a:lnTo>
                <a:lnTo>
                  <a:pt x="5218449" y="3391000"/>
                </a:lnTo>
                <a:lnTo>
                  <a:pt x="5258239" y="3385466"/>
                </a:lnTo>
                <a:lnTo>
                  <a:pt x="5297893" y="3380062"/>
                </a:lnTo>
                <a:lnTo>
                  <a:pt x="5337405" y="3374802"/>
                </a:lnTo>
                <a:lnTo>
                  <a:pt x="5376766" y="3369701"/>
                </a:lnTo>
                <a:lnTo>
                  <a:pt x="5415971" y="3364774"/>
                </a:lnTo>
                <a:lnTo>
                  <a:pt x="5455011" y="3360033"/>
                </a:lnTo>
                <a:lnTo>
                  <a:pt x="5493880" y="3355495"/>
                </a:lnTo>
                <a:lnTo>
                  <a:pt x="5532570" y="3351172"/>
                </a:lnTo>
                <a:lnTo>
                  <a:pt x="5571075" y="3347080"/>
                </a:lnTo>
                <a:lnTo>
                  <a:pt x="5609386" y="3343232"/>
                </a:lnTo>
                <a:lnTo>
                  <a:pt x="5647498" y="3339644"/>
                </a:lnTo>
                <a:lnTo>
                  <a:pt x="5723092" y="3333301"/>
                </a:lnTo>
                <a:lnTo>
                  <a:pt x="5797800" y="3328166"/>
                </a:lnTo>
                <a:lnTo>
                  <a:pt x="5871564" y="3324354"/>
                </a:lnTo>
                <a:lnTo>
                  <a:pt x="5944327" y="3321979"/>
                </a:lnTo>
                <a:lnTo>
                  <a:pt x="6016033" y="3321156"/>
                </a:lnTo>
                <a:lnTo>
                  <a:pt x="6051471" y="3321362"/>
                </a:lnTo>
                <a:lnTo>
                  <a:pt x="6121481" y="3323081"/>
                </a:lnTo>
                <a:lnTo>
                  <a:pt x="6190290" y="3326638"/>
                </a:lnTo>
                <a:lnTo>
                  <a:pt x="6257841" y="3332148"/>
                </a:lnTo>
                <a:lnTo>
                  <a:pt x="6324076" y="3339726"/>
                </a:lnTo>
                <a:lnTo>
                  <a:pt x="6388937" y="3349485"/>
                </a:lnTo>
                <a:lnTo>
                  <a:pt x="6452368" y="3361541"/>
                </a:lnTo>
                <a:lnTo>
                  <a:pt x="6514311" y="3376009"/>
                </a:lnTo>
                <a:lnTo>
                  <a:pt x="6574709" y="3393002"/>
                </a:lnTo>
                <a:lnTo>
                  <a:pt x="6633504" y="3412635"/>
                </a:lnTo>
                <a:lnTo>
                  <a:pt x="6690640" y="3435023"/>
                </a:lnTo>
                <a:lnTo>
                  <a:pt x="6746059" y="3460281"/>
                </a:lnTo>
                <a:lnTo>
                  <a:pt x="6799703" y="3488522"/>
                </a:lnTo>
                <a:lnTo>
                  <a:pt x="6851516" y="3519863"/>
                </a:lnTo>
                <a:lnTo>
                  <a:pt x="6901440" y="3554417"/>
                </a:lnTo>
                <a:lnTo>
                  <a:pt x="6949418" y="3592298"/>
                </a:lnTo>
                <a:lnTo>
                  <a:pt x="6995393" y="3633622"/>
                </a:lnTo>
                <a:lnTo>
                  <a:pt x="7039306" y="3678504"/>
                </a:lnTo>
                <a:lnTo>
                  <a:pt x="7081102" y="3727056"/>
                </a:lnTo>
                <a:lnTo>
                  <a:pt x="7120723" y="3779395"/>
                </a:lnTo>
                <a:lnTo>
                  <a:pt x="7158110" y="3835635"/>
                </a:lnTo>
                <a:lnTo>
                  <a:pt x="7175949" y="3865254"/>
                </a:lnTo>
                <a:lnTo>
                  <a:pt x="7193208" y="389589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0030" y="795369"/>
            <a:ext cx="14376400" cy="1655445"/>
          </a:xfrm>
          <a:custGeom>
            <a:avLst/>
            <a:gdLst/>
            <a:ahLst/>
            <a:cxnLst/>
            <a:rect l="l" t="t" r="r" b="b"/>
            <a:pathLst>
              <a:path w="14376400" h="1655445">
                <a:moveTo>
                  <a:pt x="622022" y="1655437"/>
                </a:moveTo>
                <a:lnTo>
                  <a:pt x="14376122" y="1655437"/>
                </a:lnTo>
                <a:lnTo>
                  <a:pt x="13077643" y="0"/>
                </a:lnTo>
                <a:lnTo>
                  <a:pt x="1244165" y="0"/>
                </a:lnTo>
                <a:lnTo>
                  <a:pt x="1244165" y="413821"/>
                </a:lnTo>
                <a:lnTo>
                  <a:pt x="1656560" y="413821"/>
                </a:lnTo>
                <a:lnTo>
                  <a:pt x="1656560" y="827643"/>
                </a:lnTo>
                <a:lnTo>
                  <a:pt x="1451425" y="827643"/>
                </a:lnTo>
                <a:lnTo>
                  <a:pt x="1451425" y="1034675"/>
                </a:lnTo>
                <a:lnTo>
                  <a:pt x="622022" y="1034675"/>
                </a:lnTo>
                <a:lnTo>
                  <a:pt x="622022" y="1241585"/>
                </a:lnTo>
                <a:lnTo>
                  <a:pt x="1656560" y="1241585"/>
                </a:lnTo>
                <a:lnTo>
                  <a:pt x="1656560" y="1448526"/>
                </a:lnTo>
                <a:lnTo>
                  <a:pt x="622022" y="1448526"/>
                </a:lnTo>
                <a:lnTo>
                  <a:pt x="622022" y="1655437"/>
                </a:lnTo>
                <a:close/>
              </a:path>
              <a:path w="14376400" h="1655445">
                <a:moveTo>
                  <a:pt x="207381" y="413821"/>
                </a:moveTo>
                <a:lnTo>
                  <a:pt x="1036784" y="413821"/>
                </a:lnTo>
                <a:lnTo>
                  <a:pt x="1036784" y="0"/>
                </a:lnTo>
                <a:lnTo>
                  <a:pt x="622022" y="0"/>
                </a:lnTo>
                <a:lnTo>
                  <a:pt x="622022" y="206910"/>
                </a:lnTo>
                <a:lnTo>
                  <a:pt x="0" y="206910"/>
                </a:lnTo>
                <a:lnTo>
                  <a:pt x="207381" y="207031"/>
                </a:lnTo>
                <a:lnTo>
                  <a:pt x="207381" y="413821"/>
                </a:lnTo>
                <a:close/>
              </a:path>
              <a:path w="14376400" h="1655445">
                <a:moveTo>
                  <a:pt x="0" y="206910"/>
                </a:moveTo>
                <a:lnTo>
                  <a:pt x="414762" y="206910"/>
                </a:lnTo>
                <a:lnTo>
                  <a:pt x="414762" y="0"/>
                </a:lnTo>
                <a:lnTo>
                  <a:pt x="0" y="0"/>
                </a:lnTo>
                <a:lnTo>
                  <a:pt x="0" y="206910"/>
                </a:lnTo>
                <a:close/>
              </a:path>
              <a:path w="14376400" h="1655445">
                <a:moveTo>
                  <a:pt x="829403" y="827643"/>
                </a:moveTo>
                <a:lnTo>
                  <a:pt x="1451425" y="827643"/>
                </a:lnTo>
                <a:lnTo>
                  <a:pt x="1451425" y="413821"/>
                </a:lnTo>
                <a:lnTo>
                  <a:pt x="622022" y="413821"/>
                </a:lnTo>
                <a:lnTo>
                  <a:pt x="622022" y="620732"/>
                </a:lnTo>
                <a:lnTo>
                  <a:pt x="829403" y="620732"/>
                </a:lnTo>
                <a:lnTo>
                  <a:pt x="829403" y="827643"/>
                </a:lnTo>
                <a:close/>
              </a:path>
              <a:path w="14376400" h="1655445">
                <a:moveTo>
                  <a:pt x="0" y="620732"/>
                </a:moveTo>
                <a:lnTo>
                  <a:pt x="414762" y="620732"/>
                </a:lnTo>
                <a:lnTo>
                  <a:pt x="414762" y="413821"/>
                </a:lnTo>
                <a:lnTo>
                  <a:pt x="0" y="413821"/>
                </a:lnTo>
                <a:lnTo>
                  <a:pt x="0" y="620732"/>
                </a:lnTo>
                <a:close/>
              </a:path>
              <a:path w="14376400" h="1655445">
                <a:moveTo>
                  <a:pt x="414762" y="1034675"/>
                </a:moveTo>
                <a:lnTo>
                  <a:pt x="1036784" y="1034675"/>
                </a:lnTo>
                <a:lnTo>
                  <a:pt x="1036784" y="827643"/>
                </a:lnTo>
                <a:lnTo>
                  <a:pt x="622022" y="827643"/>
                </a:lnTo>
                <a:lnTo>
                  <a:pt x="622022" y="620732"/>
                </a:lnTo>
                <a:lnTo>
                  <a:pt x="414762" y="620732"/>
                </a:lnTo>
                <a:lnTo>
                  <a:pt x="414762" y="1034675"/>
                </a:lnTo>
                <a:close/>
              </a:path>
              <a:path w="14376400" h="1655445">
                <a:moveTo>
                  <a:pt x="1244165" y="1448526"/>
                </a:moveTo>
                <a:lnTo>
                  <a:pt x="1451425" y="1448526"/>
                </a:lnTo>
                <a:lnTo>
                  <a:pt x="1451425" y="1241585"/>
                </a:lnTo>
                <a:lnTo>
                  <a:pt x="1244165" y="1241585"/>
                </a:lnTo>
                <a:lnTo>
                  <a:pt x="1244165" y="1448526"/>
                </a:lnTo>
                <a:close/>
              </a:path>
              <a:path w="14376400" h="1655445">
                <a:moveTo>
                  <a:pt x="622022" y="1448526"/>
                </a:moveTo>
                <a:lnTo>
                  <a:pt x="1036784" y="1448526"/>
                </a:lnTo>
                <a:lnTo>
                  <a:pt x="1036784" y="1241585"/>
                </a:lnTo>
                <a:lnTo>
                  <a:pt x="622022" y="1241585"/>
                </a:lnTo>
                <a:lnTo>
                  <a:pt x="622022" y="144852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004" y="795755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622020" y="206832"/>
                </a:moveTo>
                <a:lnTo>
                  <a:pt x="414642" y="206832"/>
                </a:lnTo>
                <a:lnTo>
                  <a:pt x="414642" y="0"/>
                </a:lnTo>
                <a:lnTo>
                  <a:pt x="207378" y="0"/>
                </a:lnTo>
                <a:lnTo>
                  <a:pt x="207378" y="206832"/>
                </a:lnTo>
                <a:lnTo>
                  <a:pt x="0" y="206832"/>
                </a:lnTo>
                <a:lnTo>
                  <a:pt x="0" y="413677"/>
                </a:lnTo>
                <a:lnTo>
                  <a:pt x="0" y="417474"/>
                </a:lnTo>
                <a:lnTo>
                  <a:pt x="0" y="620509"/>
                </a:lnTo>
                <a:lnTo>
                  <a:pt x="223380" y="620509"/>
                </a:lnTo>
                <a:lnTo>
                  <a:pt x="223380" y="417474"/>
                </a:lnTo>
                <a:lnTo>
                  <a:pt x="207378" y="417474"/>
                </a:lnTo>
                <a:lnTo>
                  <a:pt x="207378" y="413677"/>
                </a:lnTo>
                <a:lnTo>
                  <a:pt x="622020" y="413677"/>
                </a:lnTo>
                <a:lnTo>
                  <a:pt x="622020" y="206832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0031" y="1623093"/>
            <a:ext cx="207645" cy="207010"/>
          </a:xfrm>
          <a:custGeom>
            <a:avLst/>
            <a:gdLst/>
            <a:ahLst/>
            <a:cxnLst/>
            <a:rect l="l" t="t" r="r" b="b"/>
            <a:pathLst>
              <a:path w="207644" h="207010">
                <a:moveTo>
                  <a:pt x="207381" y="0"/>
                </a:moveTo>
                <a:lnTo>
                  <a:pt x="0" y="0"/>
                </a:lnTo>
                <a:lnTo>
                  <a:pt x="0" y="206835"/>
                </a:lnTo>
                <a:lnTo>
                  <a:pt x="207381" y="206835"/>
                </a:lnTo>
                <a:lnTo>
                  <a:pt x="207381" y="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5382" y="1416112"/>
            <a:ext cx="829944" cy="828040"/>
          </a:xfrm>
          <a:custGeom>
            <a:avLst/>
            <a:gdLst/>
            <a:ahLst/>
            <a:cxnLst/>
            <a:rect l="l" t="t" r="r" b="b"/>
            <a:pathLst>
              <a:path w="829944" h="828039">
                <a:moveTo>
                  <a:pt x="414642" y="0"/>
                </a:moveTo>
                <a:lnTo>
                  <a:pt x="207264" y="0"/>
                </a:lnTo>
                <a:lnTo>
                  <a:pt x="207264" y="206908"/>
                </a:lnTo>
                <a:lnTo>
                  <a:pt x="414642" y="206908"/>
                </a:lnTo>
                <a:lnTo>
                  <a:pt x="414642" y="0"/>
                </a:lnTo>
                <a:close/>
              </a:path>
              <a:path w="829944" h="828039">
                <a:moveTo>
                  <a:pt x="829398" y="413816"/>
                </a:moveTo>
                <a:lnTo>
                  <a:pt x="207264" y="413816"/>
                </a:lnTo>
                <a:lnTo>
                  <a:pt x="207264" y="206984"/>
                </a:lnTo>
                <a:lnTo>
                  <a:pt x="0" y="206984"/>
                </a:lnTo>
                <a:lnTo>
                  <a:pt x="0" y="413816"/>
                </a:lnTo>
                <a:lnTo>
                  <a:pt x="0" y="620661"/>
                </a:lnTo>
                <a:lnTo>
                  <a:pt x="622020" y="620661"/>
                </a:lnTo>
                <a:lnTo>
                  <a:pt x="622020" y="827493"/>
                </a:lnTo>
                <a:lnTo>
                  <a:pt x="829398" y="827493"/>
                </a:lnTo>
                <a:lnTo>
                  <a:pt x="829398" y="620661"/>
                </a:lnTo>
                <a:lnTo>
                  <a:pt x="829398" y="41381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9399"/>
            <a:ext cx="242570" cy="207010"/>
          </a:xfrm>
          <a:custGeom>
            <a:avLst/>
            <a:gdLst/>
            <a:ahLst/>
            <a:cxnLst/>
            <a:rect l="l" t="t" r="r" b="b"/>
            <a:pathLst>
              <a:path w="242570" h="207009">
                <a:moveTo>
                  <a:pt x="241984" y="206910"/>
                </a:moveTo>
                <a:lnTo>
                  <a:pt x="0" y="206910"/>
                </a:lnTo>
                <a:lnTo>
                  <a:pt x="0" y="0"/>
                </a:lnTo>
                <a:lnTo>
                  <a:pt x="241984" y="0"/>
                </a:lnTo>
                <a:lnTo>
                  <a:pt x="241984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627042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10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13221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09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973" y="1213230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207264" y="413677"/>
                </a:moveTo>
                <a:lnTo>
                  <a:pt x="0" y="413677"/>
                </a:lnTo>
                <a:lnTo>
                  <a:pt x="0" y="620509"/>
                </a:lnTo>
                <a:lnTo>
                  <a:pt x="207264" y="620509"/>
                </a:lnTo>
                <a:lnTo>
                  <a:pt x="207264" y="413677"/>
                </a:lnTo>
                <a:close/>
              </a:path>
              <a:path w="622300" h="621030">
                <a:moveTo>
                  <a:pt x="622020" y="206844"/>
                </a:moveTo>
                <a:lnTo>
                  <a:pt x="414642" y="206844"/>
                </a:lnTo>
                <a:lnTo>
                  <a:pt x="414642" y="0"/>
                </a:lnTo>
                <a:lnTo>
                  <a:pt x="207264" y="0"/>
                </a:lnTo>
                <a:lnTo>
                  <a:pt x="207264" y="206844"/>
                </a:lnTo>
                <a:lnTo>
                  <a:pt x="207264" y="413677"/>
                </a:lnTo>
                <a:lnTo>
                  <a:pt x="414642" y="413677"/>
                </a:lnTo>
                <a:lnTo>
                  <a:pt x="414642" y="620509"/>
                </a:lnTo>
                <a:lnTo>
                  <a:pt x="622020" y="620509"/>
                </a:lnTo>
                <a:lnTo>
                  <a:pt x="622020" y="413677"/>
                </a:lnTo>
                <a:lnTo>
                  <a:pt x="622020" y="20684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615" y="2040571"/>
            <a:ext cx="398780" cy="410209"/>
          </a:xfrm>
          <a:custGeom>
            <a:avLst/>
            <a:gdLst/>
            <a:ahLst/>
            <a:cxnLst/>
            <a:rect l="l" t="t" r="r" b="b"/>
            <a:pathLst>
              <a:path w="398780" h="410210">
                <a:moveTo>
                  <a:pt x="398767" y="203034"/>
                </a:moveTo>
                <a:lnTo>
                  <a:pt x="207378" y="203034"/>
                </a:lnTo>
                <a:lnTo>
                  <a:pt x="207378" y="0"/>
                </a:lnTo>
                <a:lnTo>
                  <a:pt x="0" y="0"/>
                </a:lnTo>
                <a:lnTo>
                  <a:pt x="0" y="203034"/>
                </a:lnTo>
                <a:lnTo>
                  <a:pt x="0" y="206844"/>
                </a:lnTo>
                <a:lnTo>
                  <a:pt x="191389" y="206844"/>
                </a:lnTo>
                <a:lnTo>
                  <a:pt x="191389" y="409867"/>
                </a:lnTo>
                <a:lnTo>
                  <a:pt x="398767" y="409867"/>
                </a:lnTo>
                <a:lnTo>
                  <a:pt x="398767" y="206844"/>
                </a:lnTo>
                <a:lnTo>
                  <a:pt x="398767" y="20303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47896"/>
            <a:ext cx="34925" cy="204470"/>
          </a:xfrm>
          <a:custGeom>
            <a:avLst/>
            <a:gdLst/>
            <a:ahLst/>
            <a:cxnLst/>
            <a:rect l="l" t="t" r="r" b="b"/>
            <a:pathLst>
              <a:path w="34925" h="204469">
                <a:moveTo>
                  <a:pt x="34602" y="204213"/>
                </a:moveTo>
                <a:lnTo>
                  <a:pt x="0" y="204213"/>
                </a:lnTo>
                <a:lnTo>
                  <a:pt x="0" y="0"/>
                </a:lnTo>
                <a:lnTo>
                  <a:pt x="34602" y="0"/>
                </a:lnTo>
                <a:lnTo>
                  <a:pt x="34602" y="204213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94" y="2040863"/>
            <a:ext cx="622300" cy="411480"/>
          </a:xfrm>
          <a:custGeom>
            <a:avLst/>
            <a:gdLst/>
            <a:ahLst/>
            <a:cxnLst/>
            <a:rect l="l" t="t" r="r" b="b"/>
            <a:pathLst>
              <a:path w="622300" h="411480">
                <a:moveTo>
                  <a:pt x="207378" y="0"/>
                </a:moveTo>
                <a:lnTo>
                  <a:pt x="0" y="0"/>
                </a:lnTo>
                <a:lnTo>
                  <a:pt x="0" y="207035"/>
                </a:lnTo>
                <a:lnTo>
                  <a:pt x="207378" y="207035"/>
                </a:lnTo>
                <a:lnTo>
                  <a:pt x="207378" y="0"/>
                </a:lnTo>
                <a:close/>
              </a:path>
              <a:path w="622300" h="411480">
                <a:moveTo>
                  <a:pt x="622020" y="207035"/>
                </a:moveTo>
                <a:lnTo>
                  <a:pt x="207378" y="207035"/>
                </a:lnTo>
                <a:lnTo>
                  <a:pt x="207378" y="411251"/>
                </a:lnTo>
                <a:lnTo>
                  <a:pt x="622020" y="411251"/>
                </a:lnTo>
                <a:lnTo>
                  <a:pt x="622020" y="207035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77620" y="2690192"/>
            <a:ext cx="8559639" cy="5744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555014" y="1071164"/>
            <a:ext cx="25158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65" dirty="0"/>
              <a:t>H</a:t>
            </a:r>
            <a:r>
              <a:rPr sz="7000" spc="-450" dirty="0"/>
              <a:t>D</a:t>
            </a:r>
            <a:r>
              <a:rPr sz="7000" spc="-330" dirty="0"/>
              <a:t>F</a:t>
            </a:r>
            <a:r>
              <a:rPr sz="7000" spc="-470" dirty="0"/>
              <a:t>S</a:t>
            </a:r>
            <a:endParaRPr sz="7000"/>
          </a:p>
        </p:txBody>
      </p:sp>
      <p:sp>
        <p:nvSpPr>
          <p:cNvPr id="16" name="object 16"/>
          <p:cNvSpPr txBox="1"/>
          <p:nvPr/>
        </p:nvSpPr>
        <p:spPr>
          <a:xfrm>
            <a:off x="493625" y="3085317"/>
            <a:ext cx="8976995" cy="3835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0" marR="222885" indent="-195580">
              <a:lnSpc>
                <a:spcPct val="116300"/>
              </a:lnSpc>
              <a:spcBef>
                <a:spcPts val="90"/>
              </a:spcBef>
              <a:buAutoNum type="arabicPeriod"/>
              <a:tabLst>
                <a:tab pos="267335" algn="l"/>
              </a:tabLst>
            </a:pPr>
            <a:r>
              <a:rPr sz="2150" spc="10" dirty="0">
                <a:latin typeface="Verdana"/>
                <a:cs typeface="Verdana"/>
              </a:rPr>
              <a:t>HDFS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is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a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distributed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file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system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used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15" dirty="0">
                <a:latin typeface="Verdana"/>
                <a:cs typeface="Verdana"/>
              </a:rPr>
              <a:t>by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80" dirty="0">
                <a:latin typeface="Verdana"/>
                <a:cs typeface="Verdana"/>
              </a:rPr>
              <a:t>Hadoop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45" dirty="0">
                <a:latin typeface="Verdana"/>
                <a:cs typeface="Verdana"/>
              </a:rPr>
              <a:t>to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-15" dirty="0">
                <a:latin typeface="Verdana"/>
                <a:cs typeface="Verdana"/>
              </a:rPr>
              <a:t>store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and  </a:t>
            </a:r>
            <a:r>
              <a:rPr sz="2150" spc="50" dirty="0">
                <a:latin typeface="Verdana"/>
                <a:cs typeface="Verdana"/>
              </a:rPr>
              <a:t>manage </a:t>
            </a:r>
            <a:r>
              <a:rPr sz="2150" spc="5" dirty="0">
                <a:latin typeface="Verdana"/>
                <a:cs typeface="Verdana"/>
              </a:rPr>
              <a:t>large</a:t>
            </a:r>
            <a:r>
              <a:rPr sz="2150" spc="-445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datasets.</a:t>
            </a:r>
            <a:endParaRPr sz="2150">
              <a:latin typeface="Verdana"/>
              <a:cs typeface="Verdana"/>
            </a:endParaRPr>
          </a:p>
          <a:p>
            <a:pPr marL="266700" marR="245110" indent="-251460">
              <a:lnSpc>
                <a:spcPct val="116300"/>
              </a:lnSpc>
              <a:buAutoNum type="arabicPeriod"/>
              <a:tabLst>
                <a:tab pos="267335" algn="l"/>
              </a:tabLst>
            </a:pPr>
            <a:r>
              <a:rPr sz="2150" spc="-105" dirty="0">
                <a:latin typeface="Verdana"/>
                <a:cs typeface="Verdana"/>
              </a:rPr>
              <a:t>It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uses</a:t>
            </a:r>
            <a:r>
              <a:rPr sz="2150" spc="-185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a</a:t>
            </a:r>
            <a:r>
              <a:rPr sz="2150" spc="-185" dirty="0">
                <a:latin typeface="Verdana"/>
                <a:cs typeface="Verdana"/>
              </a:rPr>
              <a:t> </a:t>
            </a:r>
            <a:r>
              <a:rPr sz="2150" spc="-30" dirty="0">
                <a:latin typeface="Verdana"/>
                <a:cs typeface="Verdana"/>
              </a:rPr>
              <a:t>master-slave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architecture</a:t>
            </a:r>
            <a:r>
              <a:rPr sz="2150" spc="-185" dirty="0">
                <a:latin typeface="Verdana"/>
                <a:cs typeface="Verdana"/>
              </a:rPr>
              <a:t> </a:t>
            </a:r>
            <a:r>
              <a:rPr sz="2150" spc="85" dirty="0">
                <a:latin typeface="Verdana"/>
                <a:cs typeface="Verdana"/>
              </a:rPr>
              <a:t>with</a:t>
            </a:r>
            <a:r>
              <a:rPr sz="2150" spc="-185" dirty="0">
                <a:latin typeface="Verdana"/>
                <a:cs typeface="Verdana"/>
              </a:rPr>
              <a:t> </a:t>
            </a:r>
            <a:r>
              <a:rPr sz="2150" spc="75" dirty="0">
                <a:latin typeface="Verdana"/>
                <a:cs typeface="Verdana"/>
              </a:rPr>
              <a:t>NameNode</a:t>
            </a:r>
            <a:r>
              <a:rPr sz="2150" spc="-185" dirty="0">
                <a:latin typeface="Verdana"/>
                <a:cs typeface="Verdana"/>
              </a:rPr>
              <a:t> </a:t>
            </a:r>
            <a:r>
              <a:rPr sz="2150" spc="-55" dirty="0">
                <a:latin typeface="Verdana"/>
                <a:cs typeface="Verdana"/>
              </a:rPr>
              <a:t>as</a:t>
            </a:r>
            <a:r>
              <a:rPr sz="2150" spc="-190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master  </a:t>
            </a:r>
            <a:r>
              <a:rPr sz="2150" spc="70" dirty="0">
                <a:latin typeface="Verdana"/>
                <a:cs typeface="Verdana"/>
              </a:rPr>
              <a:t>and</a:t>
            </a:r>
            <a:r>
              <a:rPr sz="2150" spc="-565" dirty="0">
                <a:latin typeface="Verdana"/>
                <a:cs typeface="Verdana"/>
              </a:rPr>
              <a:t> </a:t>
            </a:r>
            <a:r>
              <a:rPr sz="2150" spc="30" dirty="0">
                <a:latin typeface="Verdana"/>
                <a:cs typeface="Verdana"/>
              </a:rPr>
              <a:t>DataNodes </a:t>
            </a:r>
            <a:r>
              <a:rPr sz="2150" spc="-55" dirty="0">
                <a:latin typeface="Verdana"/>
                <a:cs typeface="Verdana"/>
              </a:rPr>
              <a:t>as </a:t>
            </a:r>
            <a:r>
              <a:rPr sz="2150" spc="-85" dirty="0">
                <a:latin typeface="Verdana"/>
                <a:cs typeface="Verdana"/>
              </a:rPr>
              <a:t>slaves.</a:t>
            </a:r>
            <a:endParaRPr sz="2150">
              <a:latin typeface="Verdana"/>
              <a:cs typeface="Verdana"/>
            </a:endParaRPr>
          </a:p>
          <a:p>
            <a:pPr marL="266700" marR="5080" indent="-238125">
              <a:lnSpc>
                <a:spcPct val="116300"/>
              </a:lnSpc>
              <a:buAutoNum type="arabicPeriod"/>
              <a:tabLst>
                <a:tab pos="267335" algn="l"/>
              </a:tabLst>
            </a:pPr>
            <a:r>
              <a:rPr sz="2150" spc="10" dirty="0">
                <a:latin typeface="Verdana"/>
                <a:cs typeface="Verdana"/>
              </a:rPr>
              <a:t>HDFS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10" dirty="0">
                <a:latin typeface="Verdana"/>
                <a:cs typeface="Verdana"/>
              </a:rPr>
              <a:t>provides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10" dirty="0">
                <a:latin typeface="Verdana"/>
                <a:cs typeface="Verdana"/>
              </a:rPr>
              <a:t>features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like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40" dirty="0">
                <a:latin typeface="Verdana"/>
                <a:cs typeface="Verdana"/>
              </a:rPr>
              <a:t>data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10" dirty="0">
                <a:latin typeface="Verdana"/>
                <a:cs typeface="Verdana"/>
              </a:rPr>
              <a:t>replication,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-25" dirty="0">
                <a:latin typeface="Verdana"/>
                <a:cs typeface="Verdana"/>
              </a:rPr>
              <a:t>integrity,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and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high  </a:t>
            </a:r>
            <a:r>
              <a:rPr sz="2150" spc="-20" dirty="0">
                <a:latin typeface="Verdana"/>
                <a:cs typeface="Verdana"/>
              </a:rPr>
              <a:t>availability.</a:t>
            </a:r>
            <a:endParaRPr sz="2150">
              <a:latin typeface="Verdana"/>
              <a:cs typeface="Verdana"/>
            </a:endParaRPr>
          </a:p>
          <a:p>
            <a:pPr marL="266700" marR="897255" indent="-254635">
              <a:lnSpc>
                <a:spcPct val="116300"/>
              </a:lnSpc>
              <a:buAutoNum type="arabicPeriod"/>
              <a:tabLst>
                <a:tab pos="267335" algn="l"/>
              </a:tabLst>
            </a:pPr>
            <a:r>
              <a:rPr sz="2150" spc="-105" dirty="0">
                <a:latin typeface="Verdana"/>
                <a:cs typeface="Verdana"/>
              </a:rPr>
              <a:t>It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35" dirty="0">
                <a:latin typeface="Verdana"/>
                <a:cs typeface="Verdana"/>
              </a:rPr>
              <a:t>is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optimized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for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5" dirty="0">
                <a:latin typeface="Verdana"/>
                <a:cs typeface="Verdana"/>
              </a:rPr>
              <a:t>batch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20" dirty="0">
                <a:latin typeface="Verdana"/>
                <a:cs typeface="Verdana"/>
              </a:rPr>
              <a:t>processing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and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not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for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real-time  </a:t>
            </a:r>
            <a:r>
              <a:rPr sz="2150" spc="20" dirty="0">
                <a:latin typeface="Verdana"/>
                <a:cs typeface="Verdana"/>
              </a:rPr>
              <a:t>processing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dirty="0">
                <a:latin typeface="Verdana"/>
                <a:cs typeface="Verdana"/>
              </a:rPr>
              <a:t>or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low-latency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45" dirty="0">
                <a:latin typeface="Verdana"/>
                <a:cs typeface="Verdana"/>
              </a:rPr>
              <a:t>access.</a:t>
            </a:r>
            <a:endParaRPr sz="2150">
              <a:latin typeface="Verdana"/>
              <a:cs typeface="Verdana"/>
            </a:endParaRPr>
          </a:p>
          <a:p>
            <a:pPr marL="266700" marR="353060" indent="-248285">
              <a:lnSpc>
                <a:spcPct val="116300"/>
              </a:lnSpc>
              <a:buAutoNum type="arabicPeriod"/>
              <a:tabLst>
                <a:tab pos="267335" algn="l"/>
              </a:tabLst>
            </a:pPr>
            <a:r>
              <a:rPr sz="2150" spc="10" dirty="0">
                <a:latin typeface="Verdana"/>
                <a:cs typeface="Verdana"/>
              </a:rPr>
              <a:t>HDFS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60" dirty="0">
                <a:latin typeface="Verdana"/>
                <a:cs typeface="Verdana"/>
              </a:rPr>
              <a:t>can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be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20" dirty="0">
                <a:latin typeface="Verdana"/>
                <a:cs typeface="Verdana"/>
              </a:rPr>
              <a:t>accessed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using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5" dirty="0">
                <a:latin typeface="Verdana"/>
                <a:cs typeface="Verdana"/>
              </a:rPr>
              <a:t>interfaces</a:t>
            </a:r>
            <a:r>
              <a:rPr sz="2150" spc="-200" dirty="0">
                <a:latin typeface="Verdana"/>
                <a:cs typeface="Verdana"/>
              </a:rPr>
              <a:t> </a:t>
            </a:r>
            <a:r>
              <a:rPr sz="2150" spc="25" dirty="0">
                <a:latin typeface="Verdana"/>
                <a:cs typeface="Verdana"/>
              </a:rPr>
              <a:t>like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145" dirty="0">
                <a:latin typeface="Verdana"/>
                <a:cs typeface="Verdana"/>
              </a:rPr>
              <a:t>CLI,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-65" dirty="0">
                <a:latin typeface="Verdana"/>
                <a:cs typeface="Verdana"/>
              </a:rPr>
              <a:t>API,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70" dirty="0">
                <a:latin typeface="Verdana"/>
                <a:cs typeface="Verdana"/>
              </a:rPr>
              <a:t>and</a:t>
            </a:r>
            <a:r>
              <a:rPr sz="2150" spc="-195" dirty="0">
                <a:latin typeface="Verdana"/>
                <a:cs typeface="Verdana"/>
              </a:rPr>
              <a:t> </a:t>
            </a:r>
            <a:r>
              <a:rPr sz="2150" spc="110" dirty="0">
                <a:latin typeface="Verdana"/>
                <a:cs typeface="Verdana"/>
              </a:rPr>
              <a:t>web  </a:t>
            </a:r>
            <a:r>
              <a:rPr sz="2150" spc="-15" dirty="0">
                <a:latin typeface="Verdana"/>
                <a:cs typeface="Verdana"/>
              </a:rPr>
              <a:t>interface.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64228"/>
            <a:ext cx="6426200" cy="3122930"/>
          </a:xfrm>
          <a:custGeom>
            <a:avLst/>
            <a:gdLst/>
            <a:ahLst/>
            <a:cxnLst/>
            <a:rect l="l" t="t" r="r" b="b"/>
            <a:pathLst>
              <a:path w="6426200" h="3122929">
                <a:moveTo>
                  <a:pt x="6425990" y="3122771"/>
                </a:moveTo>
                <a:lnTo>
                  <a:pt x="0" y="3122771"/>
                </a:lnTo>
                <a:lnTo>
                  <a:pt x="0" y="0"/>
                </a:lnTo>
                <a:lnTo>
                  <a:pt x="29571" y="36516"/>
                </a:lnTo>
                <a:lnTo>
                  <a:pt x="75883" y="95504"/>
                </a:lnTo>
                <a:lnTo>
                  <a:pt x="121664" y="155824"/>
                </a:lnTo>
                <a:lnTo>
                  <a:pt x="166947" y="217390"/>
                </a:lnTo>
                <a:lnTo>
                  <a:pt x="234001" y="311879"/>
                </a:lnTo>
                <a:lnTo>
                  <a:pt x="300107" y="408672"/>
                </a:lnTo>
                <a:lnTo>
                  <a:pt x="386951" y="540797"/>
                </a:lnTo>
                <a:lnTo>
                  <a:pt x="514945" y="744119"/>
                </a:lnTo>
                <a:lnTo>
                  <a:pt x="994536" y="1540049"/>
                </a:lnTo>
                <a:lnTo>
                  <a:pt x="1099548" y="1707774"/>
                </a:lnTo>
                <a:lnTo>
                  <a:pt x="1184496" y="1838467"/>
                </a:lnTo>
                <a:lnTo>
                  <a:pt x="1248917" y="1933989"/>
                </a:lnTo>
                <a:lnTo>
                  <a:pt x="1314063" y="2027037"/>
                </a:lnTo>
                <a:lnTo>
                  <a:pt x="1357947" y="2087548"/>
                </a:lnTo>
                <a:lnTo>
                  <a:pt x="1402231" y="2146739"/>
                </a:lnTo>
                <a:lnTo>
                  <a:pt x="1446946" y="2204521"/>
                </a:lnTo>
                <a:lnTo>
                  <a:pt x="1492122" y="2260805"/>
                </a:lnTo>
                <a:lnTo>
                  <a:pt x="1537791" y="2315504"/>
                </a:lnTo>
                <a:lnTo>
                  <a:pt x="1583984" y="2368529"/>
                </a:lnTo>
                <a:lnTo>
                  <a:pt x="1630731" y="2419791"/>
                </a:lnTo>
                <a:lnTo>
                  <a:pt x="1678063" y="2469202"/>
                </a:lnTo>
                <a:lnTo>
                  <a:pt x="1726012" y="2516674"/>
                </a:lnTo>
                <a:lnTo>
                  <a:pt x="1774609" y="2562118"/>
                </a:lnTo>
                <a:lnTo>
                  <a:pt x="1823884" y="2605445"/>
                </a:lnTo>
                <a:lnTo>
                  <a:pt x="1873869" y="2646567"/>
                </a:lnTo>
                <a:lnTo>
                  <a:pt x="1924595" y="2685396"/>
                </a:lnTo>
                <a:lnTo>
                  <a:pt x="1976092" y="2721844"/>
                </a:lnTo>
                <a:lnTo>
                  <a:pt x="2028391" y="2755820"/>
                </a:lnTo>
                <a:lnTo>
                  <a:pt x="2081524" y="2787239"/>
                </a:lnTo>
                <a:lnTo>
                  <a:pt x="2135522" y="2816010"/>
                </a:lnTo>
                <a:lnTo>
                  <a:pt x="2190415" y="2842045"/>
                </a:lnTo>
                <a:lnTo>
                  <a:pt x="2246235" y="2865256"/>
                </a:lnTo>
                <a:lnTo>
                  <a:pt x="2309618" y="2887918"/>
                </a:lnTo>
                <a:lnTo>
                  <a:pt x="2380705" y="2910073"/>
                </a:lnTo>
                <a:lnTo>
                  <a:pt x="2452882" y="2929482"/>
                </a:lnTo>
                <a:lnTo>
                  <a:pt x="2526092" y="2946261"/>
                </a:lnTo>
                <a:lnTo>
                  <a:pt x="2600277" y="2960524"/>
                </a:lnTo>
                <a:lnTo>
                  <a:pt x="2675381" y="2972385"/>
                </a:lnTo>
                <a:lnTo>
                  <a:pt x="2713260" y="2977450"/>
                </a:lnTo>
                <a:lnTo>
                  <a:pt x="2751346" y="2981958"/>
                </a:lnTo>
                <a:lnTo>
                  <a:pt x="2789634" y="2985923"/>
                </a:lnTo>
                <a:lnTo>
                  <a:pt x="2828115" y="2989360"/>
                </a:lnTo>
                <a:lnTo>
                  <a:pt x="2866783" y="2992282"/>
                </a:lnTo>
                <a:lnTo>
                  <a:pt x="2905631" y="2994703"/>
                </a:lnTo>
                <a:lnTo>
                  <a:pt x="2944650" y="2996639"/>
                </a:lnTo>
                <a:lnTo>
                  <a:pt x="2983835" y="2998104"/>
                </a:lnTo>
                <a:lnTo>
                  <a:pt x="3023178" y="2999111"/>
                </a:lnTo>
                <a:lnTo>
                  <a:pt x="3062672" y="2999675"/>
                </a:lnTo>
                <a:lnTo>
                  <a:pt x="3102309" y="2999811"/>
                </a:lnTo>
                <a:lnTo>
                  <a:pt x="3142083" y="2999533"/>
                </a:lnTo>
                <a:lnTo>
                  <a:pt x="3181986" y="2998854"/>
                </a:lnTo>
                <a:lnTo>
                  <a:pt x="3222012" y="2997791"/>
                </a:lnTo>
                <a:lnTo>
                  <a:pt x="3262152" y="2996356"/>
                </a:lnTo>
                <a:lnTo>
                  <a:pt x="3302401" y="2994564"/>
                </a:lnTo>
                <a:lnTo>
                  <a:pt x="3342750" y="2992429"/>
                </a:lnTo>
                <a:lnTo>
                  <a:pt x="3383192" y="2989966"/>
                </a:lnTo>
                <a:lnTo>
                  <a:pt x="3423721" y="2987190"/>
                </a:lnTo>
                <a:lnTo>
                  <a:pt x="3464329" y="2984113"/>
                </a:lnTo>
                <a:lnTo>
                  <a:pt x="3505009" y="2980752"/>
                </a:lnTo>
                <a:lnTo>
                  <a:pt x="3545754" y="2977119"/>
                </a:lnTo>
                <a:lnTo>
                  <a:pt x="3586557" y="2973230"/>
                </a:lnTo>
                <a:lnTo>
                  <a:pt x="3627411" y="2969099"/>
                </a:lnTo>
                <a:lnTo>
                  <a:pt x="3668307" y="2964739"/>
                </a:lnTo>
                <a:lnTo>
                  <a:pt x="3709240" y="2960166"/>
                </a:lnTo>
                <a:lnTo>
                  <a:pt x="3750202" y="2955394"/>
                </a:lnTo>
                <a:lnTo>
                  <a:pt x="3791186" y="2950436"/>
                </a:lnTo>
                <a:lnTo>
                  <a:pt x="3832185" y="2945308"/>
                </a:lnTo>
                <a:lnTo>
                  <a:pt x="3873191" y="2940023"/>
                </a:lnTo>
                <a:lnTo>
                  <a:pt x="3914198" y="2934597"/>
                </a:lnTo>
                <a:lnTo>
                  <a:pt x="3955198" y="2929042"/>
                </a:lnTo>
                <a:lnTo>
                  <a:pt x="3996184" y="2923375"/>
                </a:lnTo>
                <a:lnTo>
                  <a:pt x="4037150" y="2917608"/>
                </a:lnTo>
                <a:lnTo>
                  <a:pt x="4078087" y="2911756"/>
                </a:lnTo>
                <a:lnTo>
                  <a:pt x="4118988" y="2905834"/>
                </a:lnTo>
                <a:lnTo>
                  <a:pt x="4200656" y="2893836"/>
                </a:lnTo>
                <a:lnTo>
                  <a:pt x="4444068" y="2857642"/>
                </a:lnTo>
                <a:lnTo>
                  <a:pt x="4484329" y="2851730"/>
                </a:lnTo>
                <a:lnTo>
                  <a:pt x="4524483" y="2845892"/>
                </a:lnTo>
                <a:lnTo>
                  <a:pt x="4564523" y="2840140"/>
                </a:lnTo>
                <a:lnTo>
                  <a:pt x="4604441" y="2834490"/>
                </a:lnTo>
                <a:lnTo>
                  <a:pt x="4644231" y="2828956"/>
                </a:lnTo>
                <a:lnTo>
                  <a:pt x="4683886" y="2823552"/>
                </a:lnTo>
                <a:lnTo>
                  <a:pt x="4723397" y="2818293"/>
                </a:lnTo>
                <a:lnTo>
                  <a:pt x="4762759" y="2813192"/>
                </a:lnTo>
                <a:lnTo>
                  <a:pt x="4801963" y="2808264"/>
                </a:lnTo>
                <a:lnTo>
                  <a:pt x="4841004" y="2803524"/>
                </a:lnTo>
                <a:lnTo>
                  <a:pt x="4879873" y="2798985"/>
                </a:lnTo>
                <a:lnTo>
                  <a:pt x="4918563" y="2794663"/>
                </a:lnTo>
                <a:lnTo>
                  <a:pt x="4957067" y="2790570"/>
                </a:lnTo>
                <a:lnTo>
                  <a:pt x="4995379" y="2786723"/>
                </a:lnTo>
                <a:lnTo>
                  <a:pt x="5033490" y="2783134"/>
                </a:lnTo>
                <a:lnTo>
                  <a:pt x="5109084" y="2776792"/>
                </a:lnTo>
                <a:lnTo>
                  <a:pt x="5183792" y="2771657"/>
                </a:lnTo>
                <a:lnTo>
                  <a:pt x="5257556" y="2767845"/>
                </a:lnTo>
                <a:lnTo>
                  <a:pt x="5330320" y="2765470"/>
                </a:lnTo>
                <a:lnTo>
                  <a:pt x="5402025" y="2764646"/>
                </a:lnTo>
                <a:lnTo>
                  <a:pt x="5437463" y="2764852"/>
                </a:lnTo>
                <a:lnTo>
                  <a:pt x="5507474" y="2766572"/>
                </a:lnTo>
                <a:lnTo>
                  <a:pt x="5576283" y="2770129"/>
                </a:lnTo>
                <a:lnTo>
                  <a:pt x="5643833" y="2775639"/>
                </a:lnTo>
                <a:lnTo>
                  <a:pt x="5710068" y="2783216"/>
                </a:lnTo>
                <a:lnTo>
                  <a:pt x="5774929" y="2792976"/>
                </a:lnTo>
                <a:lnTo>
                  <a:pt x="5838360" y="2805032"/>
                </a:lnTo>
                <a:lnTo>
                  <a:pt x="5900303" y="2819499"/>
                </a:lnTo>
                <a:lnTo>
                  <a:pt x="5960701" y="2836492"/>
                </a:lnTo>
                <a:lnTo>
                  <a:pt x="6019497" y="2856125"/>
                </a:lnTo>
                <a:lnTo>
                  <a:pt x="6076633" y="2878514"/>
                </a:lnTo>
                <a:lnTo>
                  <a:pt x="6132051" y="2903771"/>
                </a:lnTo>
                <a:lnTo>
                  <a:pt x="6185696" y="2932013"/>
                </a:lnTo>
                <a:lnTo>
                  <a:pt x="6237509" y="2963353"/>
                </a:lnTo>
                <a:lnTo>
                  <a:pt x="6287433" y="2997907"/>
                </a:lnTo>
                <a:lnTo>
                  <a:pt x="6335411" y="3035789"/>
                </a:lnTo>
                <a:lnTo>
                  <a:pt x="6381385" y="3077113"/>
                </a:lnTo>
                <a:lnTo>
                  <a:pt x="6425299" y="3121994"/>
                </a:lnTo>
                <a:lnTo>
                  <a:pt x="6425990" y="3122771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0030" y="795369"/>
            <a:ext cx="14376400" cy="1655445"/>
          </a:xfrm>
          <a:custGeom>
            <a:avLst/>
            <a:gdLst/>
            <a:ahLst/>
            <a:cxnLst/>
            <a:rect l="l" t="t" r="r" b="b"/>
            <a:pathLst>
              <a:path w="14376400" h="1655445">
                <a:moveTo>
                  <a:pt x="622022" y="1655437"/>
                </a:moveTo>
                <a:lnTo>
                  <a:pt x="14376122" y="1655437"/>
                </a:lnTo>
                <a:lnTo>
                  <a:pt x="13077643" y="0"/>
                </a:lnTo>
                <a:lnTo>
                  <a:pt x="1244165" y="0"/>
                </a:lnTo>
                <a:lnTo>
                  <a:pt x="1244165" y="413821"/>
                </a:lnTo>
                <a:lnTo>
                  <a:pt x="1656560" y="413821"/>
                </a:lnTo>
                <a:lnTo>
                  <a:pt x="1656560" y="827643"/>
                </a:lnTo>
                <a:lnTo>
                  <a:pt x="1451425" y="827643"/>
                </a:lnTo>
                <a:lnTo>
                  <a:pt x="1451425" y="1034675"/>
                </a:lnTo>
                <a:lnTo>
                  <a:pt x="622022" y="1034675"/>
                </a:lnTo>
                <a:lnTo>
                  <a:pt x="622022" y="1241585"/>
                </a:lnTo>
                <a:lnTo>
                  <a:pt x="1656560" y="1241585"/>
                </a:lnTo>
                <a:lnTo>
                  <a:pt x="1656560" y="1448526"/>
                </a:lnTo>
                <a:lnTo>
                  <a:pt x="622022" y="1448526"/>
                </a:lnTo>
                <a:lnTo>
                  <a:pt x="622022" y="1655437"/>
                </a:lnTo>
                <a:close/>
              </a:path>
              <a:path w="14376400" h="1655445">
                <a:moveTo>
                  <a:pt x="207381" y="413821"/>
                </a:moveTo>
                <a:lnTo>
                  <a:pt x="1036784" y="413821"/>
                </a:lnTo>
                <a:lnTo>
                  <a:pt x="1036784" y="0"/>
                </a:lnTo>
                <a:lnTo>
                  <a:pt x="622022" y="0"/>
                </a:lnTo>
                <a:lnTo>
                  <a:pt x="622022" y="206910"/>
                </a:lnTo>
                <a:lnTo>
                  <a:pt x="0" y="206910"/>
                </a:lnTo>
                <a:lnTo>
                  <a:pt x="207381" y="207031"/>
                </a:lnTo>
                <a:lnTo>
                  <a:pt x="207381" y="413821"/>
                </a:lnTo>
                <a:close/>
              </a:path>
              <a:path w="14376400" h="1655445">
                <a:moveTo>
                  <a:pt x="0" y="206910"/>
                </a:moveTo>
                <a:lnTo>
                  <a:pt x="414762" y="206910"/>
                </a:lnTo>
                <a:lnTo>
                  <a:pt x="414762" y="0"/>
                </a:lnTo>
                <a:lnTo>
                  <a:pt x="0" y="0"/>
                </a:lnTo>
                <a:lnTo>
                  <a:pt x="0" y="206910"/>
                </a:lnTo>
                <a:close/>
              </a:path>
              <a:path w="14376400" h="1655445">
                <a:moveTo>
                  <a:pt x="829403" y="827643"/>
                </a:moveTo>
                <a:lnTo>
                  <a:pt x="1451425" y="827643"/>
                </a:lnTo>
                <a:lnTo>
                  <a:pt x="1451425" y="413821"/>
                </a:lnTo>
                <a:lnTo>
                  <a:pt x="622022" y="413821"/>
                </a:lnTo>
                <a:lnTo>
                  <a:pt x="622022" y="620732"/>
                </a:lnTo>
                <a:lnTo>
                  <a:pt x="829403" y="620732"/>
                </a:lnTo>
                <a:lnTo>
                  <a:pt x="829403" y="827643"/>
                </a:lnTo>
                <a:close/>
              </a:path>
              <a:path w="14376400" h="1655445">
                <a:moveTo>
                  <a:pt x="0" y="620732"/>
                </a:moveTo>
                <a:lnTo>
                  <a:pt x="414762" y="620732"/>
                </a:lnTo>
                <a:lnTo>
                  <a:pt x="414762" y="413821"/>
                </a:lnTo>
                <a:lnTo>
                  <a:pt x="0" y="413821"/>
                </a:lnTo>
                <a:lnTo>
                  <a:pt x="0" y="620732"/>
                </a:lnTo>
                <a:close/>
              </a:path>
              <a:path w="14376400" h="1655445">
                <a:moveTo>
                  <a:pt x="414762" y="1034675"/>
                </a:moveTo>
                <a:lnTo>
                  <a:pt x="1036784" y="1034675"/>
                </a:lnTo>
                <a:lnTo>
                  <a:pt x="1036784" y="827643"/>
                </a:lnTo>
                <a:lnTo>
                  <a:pt x="622022" y="827643"/>
                </a:lnTo>
                <a:lnTo>
                  <a:pt x="622022" y="620732"/>
                </a:lnTo>
                <a:lnTo>
                  <a:pt x="414762" y="620732"/>
                </a:lnTo>
                <a:lnTo>
                  <a:pt x="414762" y="1034675"/>
                </a:lnTo>
                <a:close/>
              </a:path>
              <a:path w="14376400" h="1655445">
                <a:moveTo>
                  <a:pt x="1244165" y="1448526"/>
                </a:moveTo>
                <a:lnTo>
                  <a:pt x="1451425" y="1448526"/>
                </a:lnTo>
                <a:lnTo>
                  <a:pt x="1451425" y="1241585"/>
                </a:lnTo>
                <a:lnTo>
                  <a:pt x="1244165" y="1241585"/>
                </a:lnTo>
                <a:lnTo>
                  <a:pt x="1244165" y="1448526"/>
                </a:lnTo>
                <a:close/>
              </a:path>
              <a:path w="14376400" h="1655445">
                <a:moveTo>
                  <a:pt x="622022" y="1448526"/>
                </a:moveTo>
                <a:lnTo>
                  <a:pt x="1036784" y="1448526"/>
                </a:lnTo>
                <a:lnTo>
                  <a:pt x="1036784" y="1241585"/>
                </a:lnTo>
                <a:lnTo>
                  <a:pt x="622022" y="1241585"/>
                </a:lnTo>
                <a:lnTo>
                  <a:pt x="622022" y="144852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004" y="795755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622020" y="206832"/>
                </a:moveTo>
                <a:lnTo>
                  <a:pt x="414642" y="206832"/>
                </a:lnTo>
                <a:lnTo>
                  <a:pt x="414642" y="0"/>
                </a:lnTo>
                <a:lnTo>
                  <a:pt x="207378" y="0"/>
                </a:lnTo>
                <a:lnTo>
                  <a:pt x="207378" y="206832"/>
                </a:lnTo>
                <a:lnTo>
                  <a:pt x="0" y="206832"/>
                </a:lnTo>
                <a:lnTo>
                  <a:pt x="0" y="413677"/>
                </a:lnTo>
                <a:lnTo>
                  <a:pt x="0" y="417474"/>
                </a:lnTo>
                <a:lnTo>
                  <a:pt x="0" y="620509"/>
                </a:lnTo>
                <a:lnTo>
                  <a:pt x="223380" y="620509"/>
                </a:lnTo>
                <a:lnTo>
                  <a:pt x="223380" y="417474"/>
                </a:lnTo>
                <a:lnTo>
                  <a:pt x="207378" y="417474"/>
                </a:lnTo>
                <a:lnTo>
                  <a:pt x="207378" y="413677"/>
                </a:lnTo>
                <a:lnTo>
                  <a:pt x="622020" y="413677"/>
                </a:lnTo>
                <a:lnTo>
                  <a:pt x="622020" y="206832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0031" y="1623093"/>
            <a:ext cx="207645" cy="207010"/>
          </a:xfrm>
          <a:custGeom>
            <a:avLst/>
            <a:gdLst/>
            <a:ahLst/>
            <a:cxnLst/>
            <a:rect l="l" t="t" r="r" b="b"/>
            <a:pathLst>
              <a:path w="207644" h="207010">
                <a:moveTo>
                  <a:pt x="207381" y="0"/>
                </a:moveTo>
                <a:lnTo>
                  <a:pt x="0" y="0"/>
                </a:lnTo>
                <a:lnTo>
                  <a:pt x="0" y="206835"/>
                </a:lnTo>
                <a:lnTo>
                  <a:pt x="207381" y="206835"/>
                </a:lnTo>
                <a:lnTo>
                  <a:pt x="207381" y="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5382" y="1416112"/>
            <a:ext cx="829944" cy="828040"/>
          </a:xfrm>
          <a:custGeom>
            <a:avLst/>
            <a:gdLst/>
            <a:ahLst/>
            <a:cxnLst/>
            <a:rect l="l" t="t" r="r" b="b"/>
            <a:pathLst>
              <a:path w="829944" h="828039">
                <a:moveTo>
                  <a:pt x="414642" y="0"/>
                </a:moveTo>
                <a:lnTo>
                  <a:pt x="207264" y="0"/>
                </a:lnTo>
                <a:lnTo>
                  <a:pt x="207264" y="206908"/>
                </a:lnTo>
                <a:lnTo>
                  <a:pt x="414642" y="206908"/>
                </a:lnTo>
                <a:lnTo>
                  <a:pt x="414642" y="0"/>
                </a:lnTo>
                <a:close/>
              </a:path>
              <a:path w="829944" h="828039">
                <a:moveTo>
                  <a:pt x="829398" y="413816"/>
                </a:moveTo>
                <a:lnTo>
                  <a:pt x="207264" y="413816"/>
                </a:lnTo>
                <a:lnTo>
                  <a:pt x="207264" y="206984"/>
                </a:lnTo>
                <a:lnTo>
                  <a:pt x="0" y="206984"/>
                </a:lnTo>
                <a:lnTo>
                  <a:pt x="0" y="413816"/>
                </a:lnTo>
                <a:lnTo>
                  <a:pt x="0" y="620661"/>
                </a:lnTo>
                <a:lnTo>
                  <a:pt x="622020" y="620661"/>
                </a:lnTo>
                <a:lnTo>
                  <a:pt x="622020" y="827493"/>
                </a:lnTo>
                <a:lnTo>
                  <a:pt x="829398" y="827493"/>
                </a:lnTo>
                <a:lnTo>
                  <a:pt x="829398" y="620661"/>
                </a:lnTo>
                <a:lnTo>
                  <a:pt x="829398" y="41381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9399"/>
            <a:ext cx="242570" cy="207010"/>
          </a:xfrm>
          <a:custGeom>
            <a:avLst/>
            <a:gdLst/>
            <a:ahLst/>
            <a:cxnLst/>
            <a:rect l="l" t="t" r="r" b="b"/>
            <a:pathLst>
              <a:path w="242570" h="207009">
                <a:moveTo>
                  <a:pt x="241984" y="206910"/>
                </a:moveTo>
                <a:lnTo>
                  <a:pt x="0" y="206910"/>
                </a:lnTo>
                <a:lnTo>
                  <a:pt x="0" y="0"/>
                </a:lnTo>
                <a:lnTo>
                  <a:pt x="241984" y="0"/>
                </a:lnTo>
                <a:lnTo>
                  <a:pt x="241984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627042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10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13221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09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973" y="1213230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207264" y="413677"/>
                </a:moveTo>
                <a:lnTo>
                  <a:pt x="0" y="413677"/>
                </a:lnTo>
                <a:lnTo>
                  <a:pt x="0" y="620509"/>
                </a:lnTo>
                <a:lnTo>
                  <a:pt x="207264" y="620509"/>
                </a:lnTo>
                <a:lnTo>
                  <a:pt x="207264" y="413677"/>
                </a:lnTo>
                <a:close/>
              </a:path>
              <a:path w="622300" h="621030">
                <a:moveTo>
                  <a:pt x="622020" y="206844"/>
                </a:moveTo>
                <a:lnTo>
                  <a:pt x="414642" y="206844"/>
                </a:lnTo>
                <a:lnTo>
                  <a:pt x="414642" y="0"/>
                </a:lnTo>
                <a:lnTo>
                  <a:pt x="207264" y="0"/>
                </a:lnTo>
                <a:lnTo>
                  <a:pt x="207264" y="206844"/>
                </a:lnTo>
                <a:lnTo>
                  <a:pt x="207264" y="413677"/>
                </a:lnTo>
                <a:lnTo>
                  <a:pt x="414642" y="413677"/>
                </a:lnTo>
                <a:lnTo>
                  <a:pt x="414642" y="620509"/>
                </a:lnTo>
                <a:lnTo>
                  <a:pt x="622020" y="620509"/>
                </a:lnTo>
                <a:lnTo>
                  <a:pt x="622020" y="413677"/>
                </a:lnTo>
                <a:lnTo>
                  <a:pt x="622020" y="20684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615" y="2040571"/>
            <a:ext cx="398780" cy="410209"/>
          </a:xfrm>
          <a:custGeom>
            <a:avLst/>
            <a:gdLst/>
            <a:ahLst/>
            <a:cxnLst/>
            <a:rect l="l" t="t" r="r" b="b"/>
            <a:pathLst>
              <a:path w="398780" h="410210">
                <a:moveTo>
                  <a:pt x="398767" y="203034"/>
                </a:moveTo>
                <a:lnTo>
                  <a:pt x="207378" y="203034"/>
                </a:lnTo>
                <a:lnTo>
                  <a:pt x="207378" y="0"/>
                </a:lnTo>
                <a:lnTo>
                  <a:pt x="0" y="0"/>
                </a:lnTo>
                <a:lnTo>
                  <a:pt x="0" y="203034"/>
                </a:lnTo>
                <a:lnTo>
                  <a:pt x="0" y="206844"/>
                </a:lnTo>
                <a:lnTo>
                  <a:pt x="191389" y="206844"/>
                </a:lnTo>
                <a:lnTo>
                  <a:pt x="191389" y="409867"/>
                </a:lnTo>
                <a:lnTo>
                  <a:pt x="398767" y="409867"/>
                </a:lnTo>
                <a:lnTo>
                  <a:pt x="398767" y="206844"/>
                </a:lnTo>
                <a:lnTo>
                  <a:pt x="398767" y="20303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47896"/>
            <a:ext cx="34925" cy="204470"/>
          </a:xfrm>
          <a:custGeom>
            <a:avLst/>
            <a:gdLst/>
            <a:ahLst/>
            <a:cxnLst/>
            <a:rect l="l" t="t" r="r" b="b"/>
            <a:pathLst>
              <a:path w="34925" h="204469">
                <a:moveTo>
                  <a:pt x="34602" y="204213"/>
                </a:moveTo>
                <a:lnTo>
                  <a:pt x="0" y="204213"/>
                </a:lnTo>
                <a:lnTo>
                  <a:pt x="0" y="0"/>
                </a:lnTo>
                <a:lnTo>
                  <a:pt x="34602" y="0"/>
                </a:lnTo>
                <a:lnTo>
                  <a:pt x="34602" y="204213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94" y="2040863"/>
            <a:ext cx="622300" cy="411480"/>
          </a:xfrm>
          <a:custGeom>
            <a:avLst/>
            <a:gdLst/>
            <a:ahLst/>
            <a:cxnLst/>
            <a:rect l="l" t="t" r="r" b="b"/>
            <a:pathLst>
              <a:path w="622300" h="411480">
                <a:moveTo>
                  <a:pt x="207378" y="0"/>
                </a:moveTo>
                <a:lnTo>
                  <a:pt x="0" y="0"/>
                </a:lnTo>
                <a:lnTo>
                  <a:pt x="0" y="207035"/>
                </a:lnTo>
                <a:lnTo>
                  <a:pt x="207378" y="207035"/>
                </a:lnTo>
                <a:lnTo>
                  <a:pt x="207378" y="0"/>
                </a:lnTo>
                <a:close/>
              </a:path>
              <a:path w="622300" h="411480">
                <a:moveTo>
                  <a:pt x="622020" y="207035"/>
                </a:moveTo>
                <a:lnTo>
                  <a:pt x="207378" y="207035"/>
                </a:lnTo>
                <a:lnTo>
                  <a:pt x="207378" y="411251"/>
                </a:lnTo>
                <a:lnTo>
                  <a:pt x="622020" y="411251"/>
                </a:lnTo>
                <a:lnTo>
                  <a:pt x="622020" y="207035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85334" y="2561435"/>
            <a:ext cx="8362949" cy="5781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555014" y="1071167"/>
            <a:ext cx="728725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190" dirty="0"/>
              <a:t>APACHE</a:t>
            </a:r>
            <a:r>
              <a:rPr sz="7000" spc="-830" dirty="0"/>
              <a:t> </a:t>
            </a:r>
            <a:r>
              <a:rPr sz="7000" spc="-300" dirty="0"/>
              <a:t>SPARK</a:t>
            </a:r>
            <a:endParaRPr sz="7000"/>
          </a:p>
        </p:txBody>
      </p:sp>
      <p:sp>
        <p:nvSpPr>
          <p:cNvPr id="16" name="object 16"/>
          <p:cNvSpPr txBox="1"/>
          <p:nvPr/>
        </p:nvSpPr>
        <p:spPr>
          <a:xfrm>
            <a:off x="459841" y="2856135"/>
            <a:ext cx="8947150" cy="5359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5585" marR="5080" indent="-168910">
              <a:lnSpc>
                <a:spcPct val="118200"/>
              </a:lnSpc>
              <a:spcBef>
                <a:spcPts val="90"/>
              </a:spcBef>
              <a:buAutoNum type="arabicPeriod"/>
              <a:tabLst>
                <a:tab pos="236220" algn="l"/>
              </a:tabLst>
            </a:pPr>
            <a:r>
              <a:rPr sz="1850" spc="70" dirty="0">
                <a:latin typeface="Verdana"/>
                <a:cs typeface="Verdana"/>
              </a:rPr>
              <a:t>Apache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Spark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is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a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5" dirty="0">
                <a:latin typeface="Verdana"/>
                <a:cs typeface="Verdana"/>
              </a:rPr>
              <a:t>distributed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75" dirty="0">
                <a:latin typeface="Verdana"/>
                <a:cs typeface="Verdana"/>
              </a:rPr>
              <a:t>computing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system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40" dirty="0">
                <a:latin typeface="Verdana"/>
                <a:cs typeface="Verdana"/>
              </a:rPr>
              <a:t>designed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for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processing  </a:t>
            </a:r>
            <a:r>
              <a:rPr sz="1850" spc="5" dirty="0">
                <a:latin typeface="Verdana"/>
                <a:cs typeface="Verdana"/>
              </a:rPr>
              <a:t>large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volumes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5" dirty="0">
                <a:latin typeface="Verdana"/>
                <a:cs typeface="Verdana"/>
              </a:rPr>
              <a:t>data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50" dirty="0">
                <a:latin typeface="Verdana"/>
                <a:cs typeface="Verdana"/>
              </a:rPr>
              <a:t>in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a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fast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efficient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manner.</a:t>
            </a:r>
            <a:endParaRPr sz="1850">
              <a:latin typeface="Verdana"/>
              <a:cs typeface="Verdana"/>
            </a:endParaRPr>
          </a:p>
          <a:p>
            <a:pPr marL="235585" marR="117475" indent="-217170">
              <a:lnSpc>
                <a:spcPct val="118200"/>
              </a:lnSpc>
              <a:spcBef>
                <a:spcPts val="5"/>
              </a:spcBef>
              <a:buAutoNum type="arabicPeriod"/>
              <a:tabLst>
                <a:tab pos="236220" algn="l"/>
              </a:tabLst>
            </a:pPr>
            <a:r>
              <a:rPr sz="1850" spc="-5" dirty="0">
                <a:latin typeface="Verdana"/>
                <a:cs typeface="Verdana"/>
              </a:rPr>
              <a:t>Spark </a:t>
            </a:r>
            <a:r>
              <a:rPr sz="1850" spc="10" dirty="0">
                <a:latin typeface="Verdana"/>
                <a:cs typeface="Verdana"/>
              </a:rPr>
              <a:t>provides </a:t>
            </a:r>
            <a:r>
              <a:rPr sz="1850" spc="-10" dirty="0">
                <a:latin typeface="Verdana"/>
                <a:cs typeface="Verdana"/>
              </a:rPr>
              <a:t>a </a:t>
            </a:r>
            <a:r>
              <a:rPr sz="1850" spc="45" dirty="0">
                <a:latin typeface="Verdana"/>
                <a:cs typeface="Verdana"/>
              </a:rPr>
              <a:t>powerful </a:t>
            </a:r>
            <a:r>
              <a:rPr sz="1850" spc="20" dirty="0">
                <a:latin typeface="Verdana"/>
                <a:cs typeface="Verdana"/>
              </a:rPr>
              <a:t>processing </a:t>
            </a:r>
            <a:r>
              <a:rPr sz="1850" spc="35" dirty="0">
                <a:latin typeface="Verdana"/>
                <a:cs typeface="Verdana"/>
              </a:rPr>
              <a:t>engine that </a:t>
            </a:r>
            <a:r>
              <a:rPr sz="1850" spc="55" dirty="0">
                <a:latin typeface="Verdana"/>
                <a:cs typeface="Verdana"/>
              </a:rPr>
              <a:t>can optimize </a:t>
            </a:r>
            <a:r>
              <a:rPr sz="1850" spc="35" dirty="0">
                <a:latin typeface="Verdana"/>
                <a:cs typeface="Verdana"/>
              </a:rPr>
              <a:t>data  </a:t>
            </a:r>
            <a:r>
              <a:rPr sz="1850" spc="20" dirty="0">
                <a:latin typeface="Verdana"/>
                <a:cs typeface="Verdana"/>
              </a:rPr>
              <a:t>processing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computation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15" dirty="0">
                <a:latin typeface="Verdana"/>
                <a:cs typeface="Verdana"/>
              </a:rPr>
              <a:t>across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40" dirty="0">
                <a:latin typeface="Verdana"/>
                <a:cs typeface="Verdana"/>
              </a:rPr>
              <a:t>the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entire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25" dirty="0">
                <a:latin typeface="Verdana"/>
                <a:cs typeface="Verdana"/>
              </a:rPr>
              <a:t>cluster,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including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35" dirty="0">
                <a:latin typeface="Verdana"/>
                <a:cs typeface="Verdana"/>
              </a:rPr>
              <a:t>support  </a:t>
            </a:r>
            <a:r>
              <a:rPr sz="1850" spc="-5" dirty="0">
                <a:latin typeface="Verdana"/>
                <a:cs typeface="Verdana"/>
              </a:rPr>
              <a:t>for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in-memory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processing,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caching,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lazy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evaluation.</a:t>
            </a:r>
            <a:endParaRPr sz="1850">
              <a:latin typeface="Verdana"/>
              <a:cs typeface="Verdana"/>
            </a:endParaRPr>
          </a:p>
          <a:p>
            <a:pPr marL="235585" marR="342900" indent="-205104">
              <a:lnSpc>
                <a:spcPct val="118200"/>
              </a:lnSpc>
              <a:buAutoNum type="arabicPeriod"/>
              <a:tabLst>
                <a:tab pos="236220" algn="l"/>
              </a:tabLst>
            </a:pPr>
            <a:r>
              <a:rPr sz="1850" spc="-5" dirty="0">
                <a:latin typeface="Verdana"/>
                <a:cs typeface="Verdana"/>
              </a:rPr>
              <a:t>Spark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40" dirty="0">
                <a:latin typeface="Verdana"/>
                <a:cs typeface="Verdana"/>
              </a:rPr>
              <a:t>includes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a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5" dirty="0">
                <a:latin typeface="Verdana"/>
                <a:cs typeface="Verdana"/>
              </a:rPr>
              <a:t>set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high-level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APIs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for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45" dirty="0">
                <a:latin typeface="Verdana"/>
                <a:cs typeface="Verdana"/>
              </a:rPr>
              <a:t>working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75" dirty="0">
                <a:latin typeface="Verdana"/>
                <a:cs typeface="Verdana"/>
              </a:rPr>
              <a:t>with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structured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  </a:t>
            </a:r>
            <a:r>
              <a:rPr sz="1850" spc="10" dirty="0">
                <a:latin typeface="Verdana"/>
                <a:cs typeface="Verdana"/>
              </a:rPr>
              <a:t>semi-structured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data,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including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75" dirty="0">
                <a:latin typeface="Verdana"/>
                <a:cs typeface="Verdana"/>
              </a:rPr>
              <a:t>SQL,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DataFrames,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40" dirty="0">
                <a:latin typeface="Verdana"/>
                <a:cs typeface="Verdana"/>
              </a:rPr>
              <a:t>Datasets.</a:t>
            </a:r>
            <a:endParaRPr sz="1850">
              <a:latin typeface="Verdana"/>
              <a:cs typeface="Verdana"/>
            </a:endParaRPr>
          </a:p>
          <a:p>
            <a:pPr marL="235585" marR="78740" indent="-219710">
              <a:lnSpc>
                <a:spcPct val="118200"/>
              </a:lnSpc>
              <a:buAutoNum type="arabicPeriod"/>
              <a:tabLst>
                <a:tab pos="236220" algn="l"/>
              </a:tabLst>
            </a:pPr>
            <a:r>
              <a:rPr sz="1850" spc="-5" dirty="0">
                <a:latin typeface="Verdana"/>
                <a:cs typeface="Verdana"/>
              </a:rPr>
              <a:t>Spark </a:t>
            </a:r>
            <a:r>
              <a:rPr sz="1850" spc="10" dirty="0">
                <a:latin typeface="Verdana"/>
                <a:cs typeface="Verdana"/>
              </a:rPr>
              <a:t>provides </a:t>
            </a:r>
            <a:r>
              <a:rPr sz="1850" spc="-10" dirty="0">
                <a:latin typeface="Verdana"/>
                <a:cs typeface="Verdana"/>
              </a:rPr>
              <a:t>a </a:t>
            </a:r>
            <a:r>
              <a:rPr sz="1850" spc="80" dirty="0">
                <a:latin typeface="Verdana"/>
                <a:cs typeface="Verdana"/>
              </a:rPr>
              <a:t>wide </a:t>
            </a:r>
            <a:r>
              <a:rPr sz="1850" spc="10" dirty="0">
                <a:latin typeface="Verdana"/>
                <a:cs typeface="Verdana"/>
              </a:rPr>
              <a:t>range </a:t>
            </a:r>
            <a:r>
              <a:rPr sz="1850" spc="20" dirty="0">
                <a:latin typeface="Verdana"/>
                <a:cs typeface="Verdana"/>
              </a:rPr>
              <a:t>of </a:t>
            </a:r>
            <a:r>
              <a:rPr sz="1850" dirty="0">
                <a:latin typeface="Verdana"/>
                <a:cs typeface="Verdana"/>
              </a:rPr>
              <a:t>libraries </a:t>
            </a:r>
            <a:r>
              <a:rPr sz="1850" spc="65" dirty="0">
                <a:latin typeface="Verdana"/>
                <a:cs typeface="Verdana"/>
              </a:rPr>
              <a:t>and </a:t>
            </a:r>
            <a:r>
              <a:rPr sz="1850" spc="20" dirty="0">
                <a:latin typeface="Verdana"/>
                <a:cs typeface="Verdana"/>
              </a:rPr>
              <a:t>tools </a:t>
            </a:r>
            <a:r>
              <a:rPr sz="1850" spc="-5" dirty="0">
                <a:latin typeface="Verdana"/>
                <a:cs typeface="Verdana"/>
              </a:rPr>
              <a:t>for </a:t>
            </a:r>
            <a:r>
              <a:rPr sz="1850" spc="45" dirty="0">
                <a:latin typeface="Verdana"/>
                <a:cs typeface="Verdana"/>
              </a:rPr>
              <a:t>working </a:t>
            </a:r>
            <a:r>
              <a:rPr sz="1850" spc="75" dirty="0">
                <a:latin typeface="Verdana"/>
                <a:cs typeface="Verdana"/>
              </a:rPr>
              <a:t>with  </a:t>
            </a:r>
            <a:r>
              <a:rPr sz="1850" spc="20" dirty="0">
                <a:latin typeface="Verdana"/>
                <a:cs typeface="Verdana"/>
              </a:rPr>
              <a:t>different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types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data,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including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55" dirty="0">
                <a:latin typeface="Verdana"/>
                <a:cs typeface="Verdana"/>
              </a:rPr>
              <a:t>text,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5" dirty="0">
                <a:latin typeface="Verdana"/>
                <a:cs typeface="Verdana"/>
              </a:rPr>
              <a:t>graph,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machine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learning</a:t>
            </a:r>
            <a:r>
              <a:rPr sz="1850" spc="-155" dirty="0">
                <a:latin typeface="Verdana"/>
                <a:cs typeface="Verdana"/>
              </a:rPr>
              <a:t> </a:t>
            </a:r>
            <a:r>
              <a:rPr sz="1850" spc="-25" dirty="0">
                <a:latin typeface="Verdana"/>
                <a:cs typeface="Verdana"/>
              </a:rPr>
              <a:t>data.</a:t>
            </a:r>
            <a:endParaRPr sz="1850">
              <a:latin typeface="Verdana"/>
              <a:cs typeface="Verdana"/>
            </a:endParaRPr>
          </a:p>
          <a:p>
            <a:pPr marL="235585" marR="549910" indent="-214629">
              <a:lnSpc>
                <a:spcPct val="118200"/>
              </a:lnSpc>
              <a:buAutoNum type="arabicPeriod"/>
              <a:tabLst>
                <a:tab pos="236220" algn="l"/>
              </a:tabLst>
            </a:pPr>
            <a:r>
              <a:rPr sz="1850" spc="-5" dirty="0">
                <a:latin typeface="Verdana"/>
                <a:cs typeface="Verdana"/>
              </a:rPr>
              <a:t>Spark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is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40" dirty="0">
                <a:latin typeface="Verdana"/>
                <a:cs typeface="Verdana"/>
              </a:rPr>
              <a:t>designed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45" dirty="0">
                <a:latin typeface="Verdana"/>
                <a:cs typeface="Verdana"/>
              </a:rPr>
              <a:t>to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be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0" dirty="0">
                <a:latin typeface="Verdana"/>
                <a:cs typeface="Verdana"/>
              </a:rPr>
              <a:t>highly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scalable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fault-tolerant,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0" dirty="0">
                <a:latin typeface="Verdana"/>
                <a:cs typeface="Verdana"/>
              </a:rPr>
              <a:t>it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55" dirty="0">
                <a:latin typeface="Verdana"/>
                <a:cs typeface="Verdana"/>
              </a:rPr>
              <a:t>can  handle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large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volumes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35" dirty="0">
                <a:latin typeface="Verdana"/>
                <a:cs typeface="Verdana"/>
              </a:rPr>
              <a:t>data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75" dirty="0">
                <a:latin typeface="Verdana"/>
                <a:cs typeface="Verdana"/>
              </a:rPr>
              <a:t>with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75" dirty="0">
                <a:latin typeface="Verdana"/>
                <a:cs typeface="Verdana"/>
              </a:rPr>
              <a:t>ease,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even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50" dirty="0">
                <a:latin typeface="Verdana"/>
                <a:cs typeface="Verdana"/>
              </a:rPr>
              <a:t>in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40" dirty="0">
                <a:latin typeface="Verdana"/>
                <a:cs typeface="Verdana"/>
              </a:rPr>
              <a:t>the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face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30" dirty="0">
                <a:latin typeface="Verdana"/>
                <a:cs typeface="Verdana"/>
              </a:rPr>
              <a:t>hardware  </a:t>
            </a:r>
            <a:r>
              <a:rPr sz="1850" spc="-5" dirty="0">
                <a:latin typeface="Verdana"/>
                <a:cs typeface="Verdana"/>
              </a:rPr>
              <a:t>failures</a:t>
            </a:r>
            <a:r>
              <a:rPr sz="1850" spc="-17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or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other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5" dirty="0">
                <a:latin typeface="Verdana"/>
                <a:cs typeface="Verdana"/>
              </a:rPr>
              <a:t>types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disruptions.</a:t>
            </a:r>
            <a:endParaRPr sz="1850">
              <a:latin typeface="Verdana"/>
              <a:cs typeface="Verdana"/>
            </a:endParaRPr>
          </a:p>
          <a:p>
            <a:pPr marL="235585" marR="60960" indent="-223520">
              <a:lnSpc>
                <a:spcPct val="118200"/>
              </a:lnSpc>
              <a:buAutoNum type="arabicPeriod"/>
              <a:tabLst>
                <a:tab pos="236220" algn="l"/>
              </a:tabLst>
            </a:pPr>
            <a:r>
              <a:rPr sz="1850" spc="-5" dirty="0">
                <a:latin typeface="Verdana"/>
                <a:cs typeface="Verdana"/>
              </a:rPr>
              <a:t>Spark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55" dirty="0">
                <a:latin typeface="Verdana"/>
                <a:cs typeface="Verdana"/>
              </a:rPr>
              <a:t>can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run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on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a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variety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of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50" dirty="0">
                <a:latin typeface="Verdana"/>
                <a:cs typeface="Verdana"/>
              </a:rPr>
              <a:t>deployment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5" dirty="0">
                <a:latin typeface="Verdana"/>
                <a:cs typeface="Verdana"/>
              </a:rPr>
              <a:t>models,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including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30" dirty="0">
                <a:latin typeface="Verdana"/>
                <a:cs typeface="Verdana"/>
              </a:rPr>
              <a:t>standalone  </a:t>
            </a:r>
            <a:r>
              <a:rPr sz="1850" spc="15" dirty="0">
                <a:latin typeface="Verdana"/>
                <a:cs typeface="Verdana"/>
              </a:rPr>
              <a:t>mode,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75" dirty="0">
                <a:latin typeface="Verdana"/>
                <a:cs typeface="Verdana"/>
              </a:rPr>
              <a:t>Hadoop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15" dirty="0">
                <a:latin typeface="Verdana"/>
                <a:cs typeface="Verdana"/>
              </a:rPr>
              <a:t>YARN,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70" dirty="0">
                <a:latin typeface="Verdana"/>
                <a:cs typeface="Verdana"/>
              </a:rPr>
              <a:t>Apache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35" dirty="0">
                <a:latin typeface="Verdana"/>
                <a:cs typeface="Verdana"/>
              </a:rPr>
              <a:t>Mesos,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0" dirty="0">
                <a:latin typeface="Verdana"/>
                <a:cs typeface="Verdana"/>
              </a:rPr>
              <a:t>it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55" dirty="0">
                <a:latin typeface="Verdana"/>
                <a:cs typeface="Verdana"/>
              </a:rPr>
              <a:t>can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be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integrated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75" dirty="0">
                <a:latin typeface="Verdana"/>
                <a:cs typeface="Verdana"/>
              </a:rPr>
              <a:t>with  </a:t>
            </a:r>
            <a:r>
              <a:rPr sz="1850" spc="25" dirty="0">
                <a:latin typeface="Verdana"/>
                <a:cs typeface="Verdana"/>
              </a:rPr>
              <a:t>other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big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35" dirty="0">
                <a:latin typeface="Verdana"/>
                <a:cs typeface="Verdana"/>
              </a:rPr>
              <a:t>data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20" dirty="0">
                <a:latin typeface="Verdana"/>
                <a:cs typeface="Verdana"/>
              </a:rPr>
              <a:t>tools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10" dirty="0">
                <a:latin typeface="Verdana"/>
                <a:cs typeface="Verdana"/>
              </a:rPr>
              <a:t>technologies,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0" dirty="0">
                <a:latin typeface="Verdana"/>
                <a:cs typeface="Verdana"/>
              </a:rPr>
              <a:t>including</a:t>
            </a:r>
            <a:r>
              <a:rPr sz="1850" spc="-160" dirty="0">
                <a:latin typeface="Verdana"/>
                <a:cs typeface="Verdana"/>
              </a:rPr>
              <a:t> </a:t>
            </a:r>
            <a:r>
              <a:rPr sz="1850" spc="25" dirty="0">
                <a:latin typeface="Verdana"/>
                <a:cs typeface="Verdana"/>
              </a:rPr>
              <a:t>Hadoop,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-30" dirty="0">
                <a:latin typeface="Verdana"/>
                <a:cs typeface="Verdana"/>
              </a:rPr>
              <a:t>Cassandra,</a:t>
            </a:r>
            <a:r>
              <a:rPr sz="1850" spc="-165" dirty="0">
                <a:latin typeface="Verdana"/>
                <a:cs typeface="Verdana"/>
              </a:rPr>
              <a:t> </a:t>
            </a:r>
            <a:r>
              <a:rPr sz="1850" spc="65" dirty="0">
                <a:latin typeface="Verdana"/>
                <a:cs typeface="Verdana"/>
              </a:rPr>
              <a:t>and  </a:t>
            </a:r>
            <a:r>
              <a:rPr sz="1850" spc="-35" dirty="0">
                <a:latin typeface="Verdana"/>
                <a:cs typeface="Verdana"/>
              </a:rPr>
              <a:t>Kafka.</a:t>
            </a:r>
            <a:endParaRPr sz="1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313382" cy="5315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71834" y="2592318"/>
            <a:ext cx="2016164" cy="769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381032"/>
            <a:ext cx="672782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7000" spc="-300" dirty="0"/>
              <a:t>SPARK  </a:t>
            </a:r>
            <a:r>
              <a:rPr sz="7000" spc="-1600" dirty="0"/>
              <a:t>I</a:t>
            </a:r>
            <a:r>
              <a:rPr sz="7000" spc="-430" dirty="0"/>
              <a:t>N</a:t>
            </a:r>
            <a:r>
              <a:rPr sz="7000" spc="-475" dirty="0"/>
              <a:t>S</a:t>
            </a:r>
            <a:r>
              <a:rPr sz="7000" spc="-500" dirty="0"/>
              <a:t>T</a:t>
            </a:r>
            <a:r>
              <a:rPr sz="7000" spc="-50" dirty="0"/>
              <a:t>A</a:t>
            </a:r>
            <a:r>
              <a:rPr sz="7000" spc="-550" dirty="0"/>
              <a:t>LL</a:t>
            </a:r>
            <a:r>
              <a:rPr sz="7000" spc="-50" dirty="0"/>
              <a:t>A</a:t>
            </a:r>
            <a:r>
              <a:rPr sz="7000" spc="-500" dirty="0"/>
              <a:t>T</a:t>
            </a:r>
            <a:r>
              <a:rPr sz="7000" spc="-1600" dirty="0"/>
              <a:t>I</a:t>
            </a:r>
            <a:r>
              <a:rPr sz="7000" spc="-325" dirty="0"/>
              <a:t>O</a:t>
            </a:r>
            <a:r>
              <a:rPr sz="7000" spc="-425" dirty="0"/>
              <a:t>N</a:t>
            </a:r>
            <a:endParaRPr sz="7000"/>
          </a:p>
        </p:txBody>
      </p:sp>
      <p:sp>
        <p:nvSpPr>
          <p:cNvPr id="5" name="object 5"/>
          <p:cNvSpPr txBox="1"/>
          <p:nvPr/>
        </p:nvSpPr>
        <p:spPr>
          <a:xfrm>
            <a:off x="9931765" y="787400"/>
            <a:ext cx="5632450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459" dirty="0">
                <a:solidFill>
                  <a:srgbClr val="314EDD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5599"/>
              </a:lnSpc>
              <a:spcBef>
                <a:spcPts val="2095"/>
              </a:spcBef>
            </a:pPr>
            <a:r>
              <a:rPr sz="2000" b="1" spc="-85" dirty="0">
                <a:latin typeface="Verdana"/>
                <a:cs typeface="Verdana"/>
              </a:rPr>
              <a:t>Extract</a:t>
            </a:r>
            <a:r>
              <a:rPr sz="2000" b="1" spc="-225" dirty="0">
                <a:latin typeface="Verdana"/>
                <a:cs typeface="Verdana"/>
              </a:rPr>
              <a:t> </a:t>
            </a:r>
            <a:r>
              <a:rPr sz="2000" b="1" spc="-145" dirty="0">
                <a:latin typeface="Verdana"/>
                <a:cs typeface="Verdana"/>
              </a:rPr>
              <a:t>Spark:</a:t>
            </a:r>
            <a:r>
              <a:rPr sz="2000" b="1" spc="-1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Extract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the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Spark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archive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to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a  </a:t>
            </a:r>
            <a:r>
              <a:rPr sz="2000" spc="-5" dirty="0">
                <a:latin typeface="Verdana"/>
                <a:cs typeface="Verdana"/>
              </a:rPr>
              <a:t>directory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where</a:t>
            </a:r>
            <a:r>
              <a:rPr sz="2000" spc="-19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you</a:t>
            </a:r>
            <a:r>
              <a:rPr sz="2000" spc="-190" dirty="0">
                <a:latin typeface="Verdana"/>
                <a:cs typeface="Verdana"/>
              </a:rPr>
              <a:t> </a:t>
            </a:r>
            <a:r>
              <a:rPr sz="2000" spc="45" dirty="0">
                <a:latin typeface="Verdana"/>
                <a:cs typeface="Verdana"/>
              </a:rPr>
              <a:t>want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to</a:t>
            </a:r>
            <a:r>
              <a:rPr sz="2000" spc="-1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install</a:t>
            </a:r>
            <a:r>
              <a:rPr sz="2000" spc="-190" dirty="0">
                <a:latin typeface="Verdana"/>
                <a:cs typeface="Verdana"/>
              </a:rPr>
              <a:t> </a:t>
            </a:r>
            <a:r>
              <a:rPr sz="2000" spc="-70" dirty="0">
                <a:latin typeface="Verdana"/>
                <a:cs typeface="Verdana"/>
              </a:rPr>
              <a:t>Spark.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523" y="5367896"/>
            <a:ext cx="5779770" cy="2009139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900" dirty="0">
                <a:solidFill>
                  <a:srgbClr val="314EDD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5100"/>
              </a:lnSpc>
              <a:spcBef>
                <a:spcPts val="380"/>
              </a:spcBef>
            </a:pPr>
            <a:r>
              <a:rPr sz="1900" b="1" spc="-90" dirty="0">
                <a:latin typeface="Verdana"/>
                <a:cs typeface="Verdana"/>
              </a:rPr>
              <a:t>Download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75" dirty="0">
                <a:latin typeface="Verdana"/>
                <a:cs typeface="Verdana"/>
              </a:rPr>
              <a:t>Apache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b="1" spc="-140" dirty="0">
                <a:latin typeface="Verdana"/>
                <a:cs typeface="Verdana"/>
              </a:rPr>
              <a:t>Spark:</a:t>
            </a:r>
            <a:r>
              <a:rPr sz="1900" b="1" spc="-204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Visit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the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10" dirty="0">
                <a:latin typeface="Verdana"/>
                <a:cs typeface="Verdana"/>
              </a:rPr>
              <a:t>official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Spark  </a:t>
            </a:r>
            <a:r>
              <a:rPr sz="1900" spc="55" dirty="0">
                <a:latin typeface="Verdana"/>
                <a:cs typeface="Verdana"/>
              </a:rPr>
              <a:t>download </a:t>
            </a:r>
            <a:r>
              <a:rPr sz="1900" spc="20" dirty="0">
                <a:latin typeface="Verdana"/>
                <a:cs typeface="Verdana"/>
              </a:rPr>
              <a:t>page </a:t>
            </a:r>
            <a:r>
              <a:rPr sz="1900" spc="40" dirty="0">
                <a:latin typeface="Verdana"/>
                <a:cs typeface="Verdana"/>
              </a:rPr>
              <a:t>and </a:t>
            </a:r>
            <a:r>
              <a:rPr sz="1900" spc="55" dirty="0">
                <a:latin typeface="Verdana"/>
                <a:cs typeface="Verdana"/>
              </a:rPr>
              <a:t>download </a:t>
            </a:r>
            <a:r>
              <a:rPr sz="1900" spc="20" dirty="0">
                <a:latin typeface="Verdana"/>
                <a:cs typeface="Verdana"/>
              </a:rPr>
              <a:t>the </a:t>
            </a:r>
            <a:r>
              <a:rPr sz="1900" spc="5" dirty="0">
                <a:latin typeface="Verdana"/>
                <a:cs typeface="Verdana"/>
              </a:rPr>
              <a:t>pre-built  </a:t>
            </a:r>
            <a:r>
              <a:rPr sz="1900" spc="-35" dirty="0">
                <a:latin typeface="Verdana"/>
                <a:cs typeface="Verdana"/>
              </a:rPr>
              <a:t>version </a:t>
            </a:r>
            <a:r>
              <a:rPr sz="1900" spc="15" dirty="0">
                <a:latin typeface="Verdana"/>
                <a:cs typeface="Verdana"/>
              </a:rPr>
              <a:t>that matches </a:t>
            </a:r>
            <a:r>
              <a:rPr sz="1900" spc="-30" dirty="0">
                <a:latin typeface="Verdana"/>
                <a:cs typeface="Verdana"/>
              </a:rPr>
              <a:t>your </a:t>
            </a:r>
            <a:r>
              <a:rPr sz="1900" spc="50" dirty="0">
                <a:latin typeface="Verdana"/>
                <a:cs typeface="Verdana"/>
              </a:rPr>
              <a:t>Hadoop </a:t>
            </a:r>
            <a:r>
              <a:rPr sz="1900" spc="20" dirty="0">
                <a:latin typeface="Verdana"/>
                <a:cs typeface="Verdana"/>
              </a:rPr>
              <a:t>distribution  </a:t>
            </a:r>
            <a:r>
              <a:rPr sz="1900" spc="40" dirty="0">
                <a:latin typeface="Verdana"/>
                <a:cs typeface="Verdana"/>
              </a:rPr>
              <a:t>and </a:t>
            </a:r>
            <a:r>
              <a:rPr sz="1900" spc="-15" dirty="0">
                <a:latin typeface="Verdana"/>
                <a:cs typeface="Verdana"/>
              </a:rPr>
              <a:t>Scala</a:t>
            </a:r>
            <a:r>
              <a:rPr sz="1900" spc="-405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version.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765" y="3330163"/>
            <a:ext cx="5172075" cy="2099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235" dirty="0">
                <a:solidFill>
                  <a:srgbClr val="314EDD"/>
                </a:solidFill>
                <a:latin typeface="Verdana"/>
                <a:cs typeface="Verdana"/>
              </a:rPr>
              <a:t>4</a:t>
            </a:r>
            <a:endParaRPr sz="3000">
              <a:latin typeface="Verdana"/>
              <a:cs typeface="Verdana"/>
            </a:endParaRPr>
          </a:p>
          <a:p>
            <a:pPr marL="12700" marR="5080" algn="just">
              <a:lnSpc>
                <a:spcPct val="115100"/>
              </a:lnSpc>
              <a:spcBef>
                <a:spcPts val="2230"/>
              </a:spcBef>
            </a:pPr>
            <a:r>
              <a:rPr sz="1900" b="1" spc="-95" dirty="0">
                <a:latin typeface="Verdana"/>
                <a:cs typeface="Verdana"/>
              </a:rPr>
              <a:t>Configure </a:t>
            </a:r>
            <a:r>
              <a:rPr sz="1900" b="1" spc="-85" dirty="0">
                <a:latin typeface="Verdana"/>
                <a:cs typeface="Verdana"/>
              </a:rPr>
              <a:t>Environment </a:t>
            </a:r>
            <a:r>
              <a:rPr sz="1900" b="1" spc="-120" dirty="0">
                <a:latin typeface="Verdana"/>
                <a:cs typeface="Verdana"/>
              </a:rPr>
              <a:t>Variables: </a:t>
            </a:r>
            <a:r>
              <a:rPr sz="1900" spc="-40" dirty="0">
                <a:latin typeface="Verdana"/>
                <a:cs typeface="Verdana"/>
              </a:rPr>
              <a:t>Set </a:t>
            </a:r>
            <a:r>
              <a:rPr sz="1900" spc="20" dirty="0">
                <a:latin typeface="Verdana"/>
                <a:cs typeface="Verdana"/>
              </a:rPr>
              <a:t>the  </a:t>
            </a:r>
            <a:r>
              <a:rPr sz="1900" spc="35" dirty="0">
                <a:latin typeface="Verdana"/>
                <a:cs typeface="Verdana"/>
              </a:rPr>
              <a:t>SPARK_HOME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10" dirty="0">
                <a:latin typeface="Verdana"/>
                <a:cs typeface="Verdana"/>
              </a:rPr>
              <a:t>environment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variable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to</a:t>
            </a:r>
            <a:r>
              <a:rPr sz="1900" spc="-195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the  </a:t>
            </a:r>
            <a:r>
              <a:rPr sz="1900" spc="-5" dirty="0">
                <a:latin typeface="Verdana"/>
                <a:cs typeface="Verdana"/>
              </a:rPr>
              <a:t>directory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where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Spark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is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installed,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40" dirty="0">
                <a:latin typeface="Verdana"/>
                <a:cs typeface="Verdana"/>
              </a:rPr>
              <a:t>and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60" dirty="0">
                <a:latin typeface="Verdana"/>
                <a:cs typeface="Verdana"/>
              </a:rPr>
              <a:t>add  </a:t>
            </a:r>
            <a:r>
              <a:rPr sz="1900" spc="-50" dirty="0">
                <a:latin typeface="Verdana"/>
                <a:cs typeface="Verdana"/>
              </a:rPr>
              <a:t>Spark's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55" dirty="0">
                <a:latin typeface="Verdana"/>
                <a:cs typeface="Verdana"/>
              </a:rPr>
              <a:t>bin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5" dirty="0">
                <a:latin typeface="Verdana"/>
                <a:cs typeface="Verdana"/>
              </a:rPr>
              <a:t>directory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to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your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PATH.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0377" y="3916838"/>
            <a:ext cx="6496041" cy="98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31765" y="6074856"/>
            <a:ext cx="1334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415" dirty="0">
                <a:solidFill>
                  <a:srgbClr val="314EDD"/>
                </a:solidFill>
                <a:latin typeface="Verdana"/>
                <a:cs typeface="Verdana"/>
              </a:rPr>
              <a:t> </a:t>
            </a:r>
            <a:r>
              <a:rPr sz="3000" b="1" spc="-350" dirty="0">
                <a:solidFill>
                  <a:srgbClr val="314EDD"/>
                </a:solidFill>
                <a:latin typeface="Verdana"/>
                <a:cs typeface="Verdana"/>
              </a:rPr>
              <a:t>5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765" y="6880020"/>
            <a:ext cx="551815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b="1" spc="-100" dirty="0">
                <a:latin typeface="Verdana"/>
                <a:cs typeface="Verdana"/>
              </a:rPr>
              <a:t>Start</a:t>
            </a:r>
            <a:r>
              <a:rPr sz="1900" b="1" spc="-210" dirty="0">
                <a:latin typeface="Verdana"/>
                <a:cs typeface="Verdana"/>
              </a:rPr>
              <a:t> </a:t>
            </a:r>
            <a:r>
              <a:rPr sz="1900" b="1" spc="-140" dirty="0">
                <a:latin typeface="Verdana"/>
                <a:cs typeface="Verdana"/>
              </a:rPr>
              <a:t>Spark:</a:t>
            </a:r>
            <a:r>
              <a:rPr sz="1900" b="1" spc="-15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Start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Spark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by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running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the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spark-  </a:t>
            </a:r>
            <a:r>
              <a:rPr sz="1900" dirty="0">
                <a:latin typeface="Verdana"/>
                <a:cs typeface="Verdana"/>
              </a:rPr>
              <a:t>shell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70" dirty="0">
                <a:latin typeface="Verdana"/>
                <a:cs typeface="Verdana"/>
              </a:rPr>
              <a:t>command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35" dirty="0">
                <a:latin typeface="Verdana"/>
                <a:cs typeface="Verdana"/>
              </a:rPr>
              <a:t>in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a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terminal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window,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70" dirty="0">
                <a:latin typeface="Verdana"/>
                <a:cs typeface="Verdana"/>
              </a:rPr>
              <a:t>which  </a:t>
            </a:r>
            <a:r>
              <a:rPr sz="1900" spc="10" dirty="0">
                <a:latin typeface="Verdana"/>
                <a:cs typeface="Verdana"/>
              </a:rPr>
              <a:t>opens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70" dirty="0">
                <a:latin typeface="Verdana"/>
                <a:cs typeface="Verdana"/>
              </a:rPr>
              <a:t>up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Scala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REPL.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523" y="7757931"/>
            <a:ext cx="5665470" cy="163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000" b="1" spc="-150" dirty="0">
                <a:solidFill>
                  <a:srgbClr val="314EDD"/>
                </a:solidFill>
                <a:latin typeface="Verdana"/>
                <a:cs typeface="Verdana"/>
              </a:rPr>
              <a:t>STEP</a:t>
            </a:r>
            <a:r>
              <a:rPr sz="3000" b="1" spc="-335" dirty="0">
                <a:solidFill>
                  <a:srgbClr val="314EDD"/>
                </a:solidFill>
                <a:latin typeface="Verdana"/>
                <a:cs typeface="Verdana"/>
              </a:rPr>
              <a:t> 2</a:t>
            </a:r>
            <a:endParaRPr sz="3000">
              <a:latin typeface="Verdana"/>
              <a:cs typeface="Verdana"/>
            </a:endParaRPr>
          </a:p>
          <a:p>
            <a:pPr marL="12700" marR="5080" algn="just">
              <a:lnSpc>
                <a:spcPct val="115100"/>
              </a:lnSpc>
              <a:spcBef>
                <a:spcPts val="1165"/>
              </a:spcBef>
            </a:pPr>
            <a:r>
              <a:rPr sz="1900" spc="-105" dirty="0">
                <a:latin typeface="Verdana"/>
                <a:cs typeface="Verdana"/>
              </a:rPr>
              <a:t>I</a:t>
            </a:r>
            <a:r>
              <a:rPr sz="1900" b="1" spc="-105" dirty="0">
                <a:latin typeface="Verdana"/>
                <a:cs typeface="Verdana"/>
              </a:rPr>
              <a:t>nstall</a:t>
            </a:r>
            <a:r>
              <a:rPr sz="1900" b="1" spc="-215" dirty="0">
                <a:latin typeface="Verdana"/>
                <a:cs typeface="Verdana"/>
              </a:rPr>
              <a:t> </a:t>
            </a:r>
            <a:r>
              <a:rPr sz="1900" b="1" spc="-185" dirty="0">
                <a:latin typeface="Verdana"/>
                <a:cs typeface="Verdana"/>
              </a:rPr>
              <a:t>Java</a:t>
            </a:r>
            <a:r>
              <a:rPr sz="1900" spc="-185" dirty="0">
                <a:latin typeface="Verdana"/>
                <a:cs typeface="Verdana"/>
              </a:rPr>
              <a:t>: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Install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the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latest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version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of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Java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40" dirty="0">
                <a:latin typeface="Verdana"/>
                <a:cs typeface="Verdana"/>
              </a:rPr>
              <a:t>on  </a:t>
            </a:r>
            <a:r>
              <a:rPr sz="1900" spc="-30" dirty="0">
                <a:latin typeface="Verdana"/>
                <a:cs typeface="Verdana"/>
              </a:rPr>
              <a:t>your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system,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as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Spark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requires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Java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8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or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later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to  </a:t>
            </a:r>
            <a:r>
              <a:rPr sz="1900" spc="-65" dirty="0">
                <a:latin typeface="Verdana"/>
                <a:cs typeface="Verdana"/>
              </a:rPr>
              <a:t>run.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07035"/>
            <a:ext cx="6784975" cy="3480435"/>
          </a:xfrm>
          <a:custGeom>
            <a:avLst/>
            <a:gdLst/>
            <a:ahLst/>
            <a:cxnLst/>
            <a:rect l="l" t="t" r="r" b="b"/>
            <a:pathLst>
              <a:path w="6784975" h="3480434">
                <a:moveTo>
                  <a:pt x="6784856" y="3479964"/>
                </a:moveTo>
                <a:lnTo>
                  <a:pt x="0" y="3479964"/>
                </a:lnTo>
                <a:lnTo>
                  <a:pt x="0" y="0"/>
                </a:lnTo>
                <a:lnTo>
                  <a:pt x="26639" y="20014"/>
                </a:lnTo>
                <a:lnTo>
                  <a:pt x="79535" y="61922"/>
                </a:lnTo>
                <a:lnTo>
                  <a:pt x="131607" y="106003"/>
                </a:lnTo>
                <a:lnTo>
                  <a:pt x="182885" y="152170"/>
                </a:lnTo>
                <a:lnTo>
                  <a:pt x="233400" y="200334"/>
                </a:lnTo>
                <a:lnTo>
                  <a:pt x="283183" y="250406"/>
                </a:lnTo>
                <a:lnTo>
                  <a:pt x="332266" y="302298"/>
                </a:lnTo>
                <a:lnTo>
                  <a:pt x="380678" y="355921"/>
                </a:lnTo>
                <a:lnTo>
                  <a:pt x="428452" y="411188"/>
                </a:lnTo>
                <a:lnTo>
                  <a:pt x="475617" y="468009"/>
                </a:lnTo>
                <a:lnTo>
                  <a:pt x="522206" y="526297"/>
                </a:lnTo>
                <a:lnTo>
                  <a:pt x="568249" y="585962"/>
                </a:lnTo>
                <a:lnTo>
                  <a:pt x="613777" y="646916"/>
                </a:lnTo>
                <a:lnTo>
                  <a:pt x="658821" y="709071"/>
                </a:lnTo>
                <a:lnTo>
                  <a:pt x="725548" y="804361"/>
                </a:lnTo>
                <a:lnTo>
                  <a:pt x="791360" y="901855"/>
                </a:lnTo>
                <a:lnTo>
                  <a:pt x="877868" y="1034761"/>
                </a:lnTo>
                <a:lnTo>
                  <a:pt x="1026539" y="1273368"/>
                </a:lnTo>
                <a:lnTo>
                  <a:pt x="1463946" y="2000507"/>
                </a:lnTo>
                <a:lnTo>
                  <a:pt x="1568959" y="2168232"/>
                </a:lnTo>
                <a:lnTo>
                  <a:pt x="1653907" y="2298926"/>
                </a:lnTo>
                <a:lnTo>
                  <a:pt x="1718328" y="2394447"/>
                </a:lnTo>
                <a:lnTo>
                  <a:pt x="1783474" y="2487496"/>
                </a:lnTo>
                <a:lnTo>
                  <a:pt x="1827358" y="2548007"/>
                </a:lnTo>
                <a:lnTo>
                  <a:pt x="1871642" y="2607198"/>
                </a:lnTo>
                <a:lnTo>
                  <a:pt x="1916357" y="2664979"/>
                </a:lnTo>
                <a:lnTo>
                  <a:pt x="1961533" y="2721264"/>
                </a:lnTo>
                <a:lnTo>
                  <a:pt x="2007202" y="2775963"/>
                </a:lnTo>
                <a:lnTo>
                  <a:pt x="2053395" y="2828988"/>
                </a:lnTo>
                <a:lnTo>
                  <a:pt x="2100142" y="2880250"/>
                </a:lnTo>
                <a:lnTo>
                  <a:pt x="2147474" y="2929661"/>
                </a:lnTo>
                <a:lnTo>
                  <a:pt x="2195423" y="2977133"/>
                </a:lnTo>
                <a:lnTo>
                  <a:pt x="2244020" y="3022577"/>
                </a:lnTo>
                <a:lnTo>
                  <a:pt x="2293295" y="3065904"/>
                </a:lnTo>
                <a:lnTo>
                  <a:pt x="2343280" y="3107026"/>
                </a:lnTo>
                <a:lnTo>
                  <a:pt x="2394006" y="3145855"/>
                </a:lnTo>
                <a:lnTo>
                  <a:pt x="2445503" y="3182302"/>
                </a:lnTo>
                <a:lnTo>
                  <a:pt x="2497802" y="3216279"/>
                </a:lnTo>
                <a:lnTo>
                  <a:pt x="2550935" y="3247697"/>
                </a:lnTo>
                <a:lnTo>
                  <a:pt x="2604933" y="3276468"/>
                </a:lnTo>
                <a:lnTo>
                  <a:pt x="2659826" y="3302504"/>
                </a:lnTo>
                <a:lnTo>
                  <a:pt x="2715646" y="3325715"/>
                </a:lnTo>
                <a:lnTo>
                  <a:pt x="2779029" y="3348377"/>
                </a:lnTo>
                <a:lnTo>
                  <a:pt x="2850116" y="3370532"/>
                </a:lnTo>
                <a:lnTo>
                  <a:pt x="2922293" y="3389941"/>
                </a:lnTo>
                <a:lnTo>
                  <a:pt x="2995503" y="3406720"/>
                </a:lnTo>
                <a:lnTo>
                  <a:pt x="3069688" y="3420982"/>
                </a:lnTo>
                <a:lnTo>
                  <a:pt x="3144792" y="3432843"/>
                </a:lnTo>
                <a:lnTo>
                  <a:pt x="3182671" y="3437909"/>
                </a:lnTo>
                <a:lnTo>
                  <a:pt x="3220757" y="3442417"/>
                </a:lnTo>
                <a:lnTo>
                  <a:pt x="3259045" y="3446382"/>
                </a:lnTo>
                <a:lnTo>
                  <a:pt x="3297526" y="3449819"/>
                </a:lnTo>
                <a:lnTo>
                  <a:pt x="3336194" y="3452740"/>
                </a:lnTo>
                <a:lnTo>
                  <a:pt x="3375042" y="3455162"/>
                </a:lnTo>
                <a:lnTo>
                  <a:pt x="3414061" y="3457098"/>
                </a:lnTo>
                <a:lnTo>
                  <a:pt x="3453246" y="3458562"/>
                </a:lnTo>
                <a:lnTo>
                  <a:pt x="3492589" y="3459570"/>
                </a:lnTo>
                <a:lnTo>
                  <a:pt x="3532083" y="3460134"/>
                </a:lnTo>
                <a:lnTo>
                  <a:pt x="3571720" y="3460270"/>
                </a:lnTo>
                <a:lnTo>
                  <a:pt x="3611494" y="3459991"/>
                </a:lnTo>
                <a:lnTo>
                  <a:pt x="3651397" y="3459313"/>
                </a:lnTo>
                <a:lnTo>
                  <a:pt x="3691423" y="3458249"/>
                </a:lnTo>
                <a:lnTo>
                  <a:pt x="3731563" y="3456814"/>
                </a:lnTo>
                <a:lnTo>
                  <a:pt x="3771812" y="3455022"/>
                </a:lnTo>
                <a:lnTo>
                  <a:pt x="3812161" y="3452888"/>
                </a:lnTo>
                <a:lnTo>
                  <a:pt x="3852603" y="3450425"/>
                </a:lnTo>
                <a:lnTo>
                  <a:pt x="3893132" y="3447649"/>
                </a:lnTo>
                <a:lnTo>
                  <a:pt x="3933740" y="3444572"/>
                </a:lnTo>
                <a:lnTo>
                  <a:pt x="3974420" y="3441211"/>
                </a:lnTo>
                <a:lnTo>
                  <a:pt x="4015165" y="3437578"/>
                </a:lnTo>
                <a:lnTo>
                  <a:pt x="4055968" y="3433689"/>
                </a:lnTo>
                <a:lnTo>
                  <a:pt x="4096821" y="3429557"/>
                </a:lnTo>
                <a:lnTo>
                  <a:pt x="4137718" y="3425198"/>
                </a:lnTo>
                <a:lnTo>
                  <a:pt x="4178651" y="3420625"/>
                </a:lnTo>
                <a:lnTo>
                  <a:pt x="4219613" y="3415852"/>
                </a:lnTo>
                <a:lnTo>
                  <a:pt x="4260597" y="3410895"/>
                </a:lnTo>
                <a:lnTo>
                  <a:pt x="4301596" y="3405767"/>
                </a:lnTo>
                <a:lnTo>
                  <a:pt x="4342602" y="3400482"/>
                </a:lnTo>
                <a:lnTo>
                  <a:pt x="4383609" y="3395055"/>
                </a:lnTo>
                <a:lnTo>
                  <a:pt x="4424609" y="3389501"/>
                </a:lnTo>
                <a:lnTo>
                  <a:pt x="4465595" y="3383833"/>
                </a:lnTo>
                <a:lnTo>
                  <a:pt x="4506561" y="3378067"/>
                </a:lnTo>
                <a:lnTo>
                  <a:pt x="4547497" y="3372215"/>
                </a:lnTo>
                <a:lnTo>
                  <a:pt x="4588399" y="3366293"/>
                </a:lnTo>
                <a:lnTo>
                  <a:pt x="4670067" y="3354295"/>
                </a:lnTo>
                <a:lnTo>
                  <a:pt x="4913479" y="3318100"/>
                </a:lnTo>
                <a:lnTo>
                  <a:pt x="4953740" y="3312189"/>
                </a:lnTo>
                <a:lnTo>
                  <a:pt x="4993894" y="3306351"/>
                </a:lnTo>
                <a:lnTo>
                  <a:pt x="5033934" y="3300599"/>
                </a:lnTo>
                <a:lnTo>
                  <a:pt x="5073852" y="3294949"/>
                </a:lnTo>
                <a:lnTo>
                  <a:pt x="5113642" y="3289415"/>
                </a:lnTo>
                <a:lnTo>
                  <a:pt x="5153297" y="3284011"/>
                </a:lnTo>
                <a:lnTo>
                  <a:pt x="5192808" y="3278752"/>
                </a:lnTo>
                <a:lnTo>
                  <a:pt x="5232170" y="3273651"/>
                </a:lnTo>
                <a:lnTo>
                  <a:pt x="5271374" y="3268723"/>
                </a:lnTo>
                <a:lnTo>
                  <a:pt x="5310415" y="3263983"/>
                </a:lnTo>
                <a:lnTo>
                  <a:pt x="5349284" y="3259444"/>
                </a:lnTo>
                <a:lnTo>
                  <a:pt x="5387974" y="3255121"/>
                </a:lnTo>
                <a:lnTo>
                  <a:pt x="5426478" y="3251029"/>
                </a:lnTo>
                <a:lnTo>
                  <a:pt x="5464790" y="3247182"/>
                </a:lnTo>
                <a:lnTo>
                  <a:pt x="5502901" y="3243593"/>
                </a:lnTo>
                <a:lnTo>
                  <a:pt x="5578495" y="3237250"/>
                </a:lnTo>
                <a:lnTo>
                  <a:pt x="5653203" y="3232116"/>
                </a:lnTo>
                <a:lnTo>
                  <a:pt x="5726967" y="3228303"/>
                </a:lnTo>
                <a:lnTo>
                  <a:pt x="5799731" y="3225928"/>
                </a:lnTo>
                <a:lnTo>
                  <a:pt x="5871436" y="3225105"/>
                </a:lnTo>
                <a:lnTo>
                  <a:pt x="5906874" y="3225311"/>
                </a:lnTo>
                <a:lnTo>
                  <a:pt x="5976885" y="3227030"/>
                </a:lnTo>
                <a:lnTo>
                  <a:pt x="6045694" y="3230588"/>
                </a:lnTo>
                <a:lnTo>
                  <a:pt x="6113244" y="3236098"/>
                </a:lnTo>
                <a:lnTo>
                  <a:pt x="6179479" y="3243675"/>
                </a:lnTo>
                <a:lnTo>
                  <a:pt x="6244340" y="3253435"/>
                </a:lnTo>
                <a:lnTo>
                  <a:pt x="6307771" y="3265491"/>
                </a:lnTo>
                <a:lnTo>
                  <a:pt x="6369714" y="3279958"/>
                </a:lnTo>
                <a:lnTo>
                  <a:pt x="6430112" y="3296951"/>
                </a:lnTo>
                <a:lnTo>
                  <a:pt x="6488908" y="3316584"/>
                </a:lnTo>
                <a:lnTo>
                  <a:pt x="6546043" y="3338972"/>
                </a:lnTo>
                <a:lnTo>
                  <a:pt x="6601462" y="3364230"/>
                </a:lnTo>
                <a:lnTo>
                  <a:pt x="6655107" y="3392472"/>
                </a:lnTo>
                <a:lnTo>
                  <a:pt x="6706920" y="3423812"/>
                </a:lnTo>
                <a:lnTo>
                  <a:pt x="6756844" y="3458366"/>
                </a:lnTo>
                <a:lnTo>
                  <a:pt x="6781080" y="3476884"/>
                </a:lnTo>
                <a:lnTo>
                  <a:pt x="6784856" y="347996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0030" y="795369"/>
            <a:ext cx="14376400" cy="1655445"/>
          </a:xfrm>
          <a:custGeom>
            <a:avLst/>
            <a:gdLst/>
            <a:ahLst/>
            <a:cxnLst/>
            <a:rect l="l" t="t" r="r" b="b"/>
            <a:pathLst>
              <a:path w="14376400" h="1655445">
                <a:moveTo>
                  <a:pt x="622022" y="1655437"/>
                </a:moveTo>
                <a:lnTo>
                  <a:pt x="14376122" y="1655437"/>
                </a:lnTo>
                <a:lnTo>
                  <a:pt x="13077643" y="0"/>
                </a:lnTo>
                <a:lnTo>
                  <a:pt x="1244165" y="0"/>
                </a:lnTo>
                <a:lnTo>
                  <a:pt x="1244165" y="413821"/>
                </a:lnTo>
                <a:lnTo>
                  <a:pt x="1656560" y="413821"/>
                </a:lnTo>
                <a:lnTo>
                  <a:pt x="1656560" y="827643"/>
                </a:lnTo>
                <a:lnTo>
                  <a:pt x="1451425" y="827643"/>
                </a:lnTo>
                <a:lnTo>
                  <a:pt x="1451425" y="1034675"/>
                </a:lnTo>
                <a:lnTo>
                  <a:pt x="622022" y="1034675"/>
                </a:lnTo>
                <a:lnTo>
                  <a:pt x="622022" y="1241585"/>
                </a:lnTo>
                <a:lnTo>
                  <a:pt x="1656560" y="1241585"/>
                </a:lnTo>
                <a:lnTo>
                  <a:pt x="1656560" y="1448526"/>
                </a:lnTo>
                <a:lnTo>
                  <a:pt x="622022" y="1448526"/>
                </a:lnTo>
                <a:lnTo>
                  <a:pt x="622022" y="1655437"/>
                </a:lnTo>
                <a:close/>
              </a:path>
              <a:path w="14376400" h="1655445">
                <a:moveTo>
                  <a:pt x="207381" y="413821"/>
                </a:moveTo>
                <a:lnTo>
                  <a:pt x="1036784" y="413821"/>
                </a:lnTo>
                <a:lnTo>
                  <a:pt x="1036784" y="0"/>
                </a:lnTo>
                <a:lnTo>
                  <a:pt x="622022" y="0"/>
                </a:lnTo>
                <a:lnTo>
                  <a:pt x="622022" y="206910"/>
                </a:lnTo>
                <a:lnTo>
                  <a:pt x="0" y="206910"/>
                </a:lnTo>
                <a:lnTo>
                  <a:pt x="207381" y="207031"/>
                </a:lnTo>
                <a:lnTo>
                  <a:pt x="207381" y="413821"/>
                </a:lnTo>
                <a:close/>
              </a:path>
              <a:path w="14376400" h="1655445">
                <a:moveTo>
                  <a:pt x="0" y="206910"/>
                </a:moveTo>
                <a:lnTo>
                  <a:pt x="414762" y="206910"/>
                </a:lnTo>
                <a:lnTo>
                  <a:pt x="414762" y="0"/>
                </a:lnTo>
                <a:lnTo>
                  <a:pt x="0" y="0"/>
                </a:lnTo>
                <a:lnTo>
                  <a:pt x="0" y="206910"/>
                </a:lnTo>
                <a:close/>
              </a:path>
              <a:path w="14376400" h="1655445">
                <a:moveTo>
                  <a:pt x="829403" y="827643"/>
                </a:moveTo>
                <a:lnTo>
                  <a:pt x="1451425" y="827643"/>
                </a:lnTo>
                <a:lnTo>
                  <a:pt x="1451425" y="413821"/>
                </a:lnTo>
                <a:lnTo>
                  <a:pt x="622022" y="413821"/>
                </a:lnTo>
                <a:lnTo>
                  <a:pt x="622022" y="620732"/>
                </a:lnTo>
                <a:lnTo>
                  <a:pt x="829403" y="620732"/>
                </a:lnTo>
                <a:lnTo>
                  <a:pt x="829403" y="827643"/>
                </a:lnTo>
                <a:close/>
              </a:path>
              <a:path w="14376400" h="1655445">
                <a:moveTo>
                  <a:pt x="0" y="620732"/>
                </a:moveTo>
                <a:lnTo>
                  <a:pt x="414762" y="620732"/>
                </a:lnTo>
                <a:lnTo>
                  <a:pt x="414762" y="413821"/>
                </a:lnTo>
                <a:lnTo>
                  <a:pt x="0" y="413821"/>
                </a:lnTo>
                <a:lnTo>
                  <a:pt x="0" y="620732"/>
                </a:lnTo>
                <a:close/>
              </a:path>
              <a:path w="14376400" h="1655445">
                <a:moveTo>
                  <a:pt x="414762" y="1034675"/>
                </a:moveTo>
                <a:lnTo>
                  <a:pt x="1036784" y="1034675"/>
                </a:lnTo>
                <a:lnTo>
                  <a:pt x="1036784" y="827643"/>
                </a:lnTo>
                <a:lnTo>
                  <a:pt x="622022" y="827643"/>
                </a:lnTo>
                <a:lnTo>
                  <a:pt x="622022" y="620732"/>
                </a:lnTo>
                <a:lnTo>
                  <a:pt x="414762" y="620732"/>
                </a:lnTo>
                <a:lnTo>
                  <a:pt x="414762" y="1034675"/>
                </a:lnTo>
                <a:close/>
              </a:path>
              <a:path w="14376400" h="1655445">
                <a:moveTo>
                  <a:pt x="1244165" y="1448526"/>
                </a:moveTo>
                <a:lnTo>
                  <a:pt x="1451425" y="1448526"/>
                </a:lnTo>
                <a:lnTo>
                  <a:pt x="1451425" y="1241585"/>
                </a:lnTo>
                <a:lnTo>
                  <a:pt x="1244165" y="1241585"/>
                </a:lnTo>
                <a:lnTo>
                  <a:pt x="1244165" y="1448526"/>
                </a:lnTo>
                <a:close/>
              </a:path>
              <a:path w="14376400" h="1655445">
                <a:moveTo>
                  <a:pt x="622022" y="1448526"/>
                </a:moveTo>
                <a:lnTo>
                  <a:pt x="1036784" y="1448526"/>
                </a:lnTo>
                <a:lnTo>
                  <a:pt x="1036784" y="1241585"/>
                </a:lnTo>
                <a:lnTo>
                  <a:pt x="622022" y="1241585"/>
                </a:lnTo>
                <a:lnTo>
                  <a:pt x="622022" y="144852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004" y="795755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622020" y="206832"/>
                </a:moveTo>
                <a:lnTo>
                  <a:pt x="414642" y="206832"/>
                </a:lnTo>
                <a:lnTo>
                  <a:pt x="414642" y="0"/>
                </a:lnTo>
                <a:lnTo>
                  <a:pt x="207378" y="0"/>
                </a:lnTo>
                <a:lnTo>
                  <a:pt x="207378" y="206832"/>
                </a:lnTo>
                <a:lnTo>
                  <a:pt x="0" y="206832"/>
                </a:lnTo>
                <a:lnTo>
                  <a:pt x="0" y="413677"/>
                </a:lnTo>
                <a:lnTo>
                  <a:pt x="0" y="417474"/>
                </a:lnTo>
                <a:lnTo>
                  <a:pt x="0" y="620509"/>
                </a:lnTo>
                <a:lnTo>
                  <a:pt x="223380" y="620509"/>
                </a:lnTo>
                <a:lnTo>
                  <a:pt x="223380" y="417474"/>
                </a:lnTo>
                <a:lnTo>
                  <a:pt x="207378" y="417474"/>
                </a:lnTo>
                <a:lnTo>
                  <a:pt x="207378" y="413677"/>
                </a:lnTo>
                <a:lnTo>
                  <a:pt x="622020" y="413677"/>
                </a:lnTo>
                <a:lnTo>
                  <a:pt x="622020" y="206832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0031" y="1623093"/>
            <a:ext cx="207645" cy="207010"/>
          </a:xfrm>
          <a:custGeom>
            <a:avLst/>
            <a:gdLst/>
            <a:ahLst/>
            <a:cxnLst/>
            <a:rect l="l" t="t" r="r" b="b"/>
            <a:pathLst>
              <a:path w="207644" h="207010">
                <a:moveTo>
                  <a:pt x="207381" y="0"/>
                </a:moveTo>
                <a:lnTo>
                  <a:pt x="0" y="0"/>
                </a:lnTo>
                <a:lnTo>
                  <a:pt x="0" y="206835"/>
                </a:lnTo>
                <a:lnTo>
                  <a:pt x="207381" y="206835"/>
                </a:lnTo>
                <a:lnTo>
                  <a:pt x="207381" y="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5382" y="1416112"/>
            <a:ext cx="829944" cy="828040"/>
          </a:xfrm>
          <a:custGeom>
            <a:avLst/>
            <a:gdLst/>
            <a:ahLst/>
            <a:cxnLst/>
            <a:rect l="l" t="t" r="r" b="b"/>
            <a:pathLst>
              <a:path w="829944" h="828039">
                <a:moveTo>
                  <a:pt x="414642" y="0"/>
                </a:moveTo>
                <a:lnTo>
                  <a:pt x="207264" y="0"/>
                </a:lnTo>
                <a:lnTo>
                  <a:pt x="207264" y="206908"/>
                </a:lnTo>
                <a:lnTo>
                  <a:pt x="414642" y="206908"/>
                </a:lnTo>
                <a:lnTo>
                  <a:pt x="414642" y="0"/>
                </a:lnTo>
                <a:close/>
              </a:path>
              <a:path w="829944" h="828039">
                <a:moveTo>
                  <a:pt x="829398" y="413816"/>
                </a:moveTo>
                <a:lnTo>
                  <a:pt x="207264" y="413816"/>
                </a:lnTo>
                <a:lnTo>
                  <a:pt x="207264" y="206984"/>
                </a:lnTo>
                <a:lnTo>
                  <a:pt x="0" y="206984"/>
                </a:lnTo>
                <a:lnTo>
                  <a:pt x="0" y="413816"/>
                </a:lnTo>
                <a:lnTo>
                  <a:pt x="0" y="620661"/>
                </a:lnTo>
                <a:lnTo>
                  <a:pt x="622020" y="620661"/>
                </a:lnTo>
                <a:lnTo>
                  <a:pt x="622020" y="827493"/>
                </a:lnTo>
                <a:lnTo>
                  <a:pt x="829398" y="827493"/>
                </a:lnTo>
                <a:lnTo>
                  <a:pt x="829398" y="620661"/>
                </a:lnTo>
                <a:lnTo>
                  <a:pt x="829398" y="413816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9399"/>
            <a:ext cx="242570" cy="207010"/>
          </a:xfrm>
          <a:custGeom>
            <a:avLst/>
            <a:gdLst/>
            <a:ahLst/>
            <a:cxnLst/>
            <a:rect l="l" t="t" r="r" b="b"/>
            <a:pathLst>
              <a:path w="242570" h="207009">
                <a:moveTo>
                  <a:pt x="241984" y="206910"/>
                </a:moveTo>
                <a:lnTo>
                  <a:pt x="0" y="206910"/>
                </a:lnTo>
                <a:lnTo>
                  <a:pt x="0" y="0"/>
                </a:lnTo>
                <a:lnTo>
                  <a:pt x="241984" y="0"/>
                </a:lnTo>
                <a:lnTo>
                  <a:pt x="241984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627042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10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213221"/>
            <a:ext cx="34925" cy="207010"/>
          </a:xfrm>
          <a:custGeom>
            <a:avLst/>
            <a:gdLst/>
            <a:ahLst/>
            <a:cxnLst/>
            <a:rect l="l" t="t" r="r" b="b"/>
            <a:pathLst>
              <a:path w="34925" h="207009">
                <a:moveTo>
                  <a:pt x="34602" y="206910"/>
                </a:moveTo>
                <a:lnTo>
                  <a:pt x="0" y="206910"/>
                </a:lnTo>
                <a:lnTo>
                  <a:pt x="0" y="0"/>
                </a:lnTo>
                <a:lnTo>
                  <a:pt x="34602" y="0"/>
                </a:lnTo>
                <a:lnTo>
                  <a:pt x="34602" y="206910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973" y="1213230"/>
            <a:ext cx="622300" cy="621030"/>
          </a:xfrm>
          <a:custGeom>
            <a:avLst/>
            <a:gdLst/>
            <a:ahLst/>
            <a:cxnLst/>
            <a:rect l="l" t="t" r="r" b="b"/>
            <a:pathLst>
              <a:path w="622300" h="621030">
                <a:moveTo>
                  <a:pt x="207264" y="413677"/>
                </a:moveTo>
                <a:lnTo>
                  <a:pt x="0" y="413677"/>
                </a:lnTo>
                <a:lnTo>
                  <a:pt x="0" y="620509"/>
                </a:lnTo>
                <a:lnTo>
                  <a:pt x="207264" y="620509"/>
                </a:lnTo>
                <a:lnTo>
                  <a:pt x="207264" y="413677"/>
                </a:lnTo>
                <a:close/>
              </a:path>
              <a:path w="622300" h="621030">
                <a:moveTo>
                  <a:pt x="622020" y="206844"/>
                </a:moveTo>
                <a:lnTo>
                  <a:pt x="414642" y="206844"/>
                </a:lnTo>
                <a:lnTo>
                  <a:pt x="414642" y="0"/>
                </a:lnTo>
                <a:lnTo>
                  <a:pt x="207264" y="0"/>
                </a:lnTo>
                <a:lnTo>
                  <a:pt x="207264" y="206844"/>
                </a:lnTo>
                <a:lnTo>
                  <a:pt x="207264" y="413677"/>
                </a:lnTo>
                <a:lnTo>
                  <a:pt x="414642" y="413677"/>
                </a:lnTo>
                <a:lnTo>
                  <a:pt x="414642" y="620509"/>
                </a:lnTo>
                <a:lnTo>
                  <a:pt x="622020" y="620509"/>
                </a:lnTo>
                <a:lnTo>
                  <a:pt x="622020" y="413677"/>
                </a:lnTo>
                <a:lnTo>
                  <a:pt x="622020" y="20684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615" y="2040571"/>
            <a:ext cx="398780" cy="410209"/>
          </a:xfrm>
          <a:custGeom>
            <a:avLst/>
            <a:gdLst/>
            <a:ahLst/>
            <a:cxnLst/>
            <a:rect l="l" t="t" r="r" b="b"/>
            <a:pathLst>
              <a:path w="398780" h="410210">
                <a:moveTo>
                  <a:pt x="398767" y="203034"/>
                </a:moveTo>
                <a:lnTo>
                  <a:pt x="207378" y="203034"/>
                </a:lnTo>
                <a:lnTo>
                  <a:pt x="207378" y="0"/>
                </a:lnTo>
                <a:lnTo>
                  <a:pt x="0" y="0"/>
                </a:lnTo>
                <a:lnTo>
                  <a:pt x="0" y="203034"/>
                </a:lnTo>
                <a:lnTo>
                  <a:pt x="0" y="206844"/>
                </a:lnTo>
                <a:lnTo>
                  <a:pt x="191389" y="206844"/>
                </a:lnTo>
                <a:lnTo>
                  <a:pt x="191389" y="409867"/>
                </a:lnTo>
                <a:lnTo>
                  <a:pt x="398767" y="409867"/>
                </a:lnTo>
                <a:lnTo>
                  <a:pt x="398767" y="206844"/>
                </a:lnTo>
                <a:lnTo>
                  <a:pt x="398767" y="203034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247896"/>
            <a:ext cx="34925" cy="204470"/>
          </a:xfrm>
          <a:custGeom>
            <a:avLst/>
            <a:gdLst/>
            <a:ahLst/>
            <a:cxnLst/>
            <a:rect l="l" t="t" r="r" b="b"/>
            <a:pathLst>
              <a:path w="34925" h="204469">
                <a:moveTo>
                  <a:pt x="34602" y="204213"/>
                </a:moveTo>
                <a:lnTo>
                  <a:pt x="0" y="204213"/>
                </a:lnTo>
                <a:lnTo>
                  <a:pt x="0" y="0"/>
                </a:lnTo>
                <a:lnTo>
                  <a:pt x="34602" y="0"/>
                </a:lnTo>
                <a:lnTo>
                  <a:pt x="34602" y="204213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94" y="2040863"/>
            <a:ext cx="622300" cy="411480"/>
          </a:xfrm>
          <a:custGeom>
            <a:avLst/>
            <a:gdLst/>
            <a:ahLst/>
            <a:cxnLst/>
            <a:rect l="l" t="t" r="r" b="b"/>
            <a:pathLst>
              <a:path w="622300" h="411480">
                <a:moveTo>
                  <a:pt x="207378" y="0"/>
                </a:moveTo>
                <a:lnTo>
                  <a:pt x="0" y="0"/>
                </a:lnTo>
                <a:lnTo>
                  <a:pt x="0" y="207035"/>
                </a:lnTo>
                <a:lnTo>
                  <a:pt x="207378" y="207035"/>
                </a:lnTo>
                <a:lnTo>
                  <a:pt x="207378" y="0"/>
                </a:lnTo>
                <a:close/>
              </a:path>
              <a:path w="622300" h="411480">
                <a:moveTo>
                  <a:pt x="622020" y="207035"/>
                </a:moveTo>
                <a:lnTo>
                  <a:pt x="207378" y="207035"/>
                </a:lnTo>
                <a:lnTo>
                  <a:pt x="207378" y="411251"/>
                </a:lnTo>
                <a:lnTo>
                  <a:pt x="622020" y="411251"/>
                </a:lnTo>
                <a:lnTo>
                  <a:pt x="622020" y="207035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5167" y="3846026"/>
            <a:ext cx="7296149" cy="303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53592" y="1092525"/>
            <a:ext cx="11273155" cy="7645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74295">
              <a:lnSpc>
                <a:spcPts val="2780"/>
              </a:lnSpc>
              <a:spcBef>
                <a:spcPts val="409"/>
              </a:spcBef>
            </a:pPr>
            <a:r>
              <a:rPr sz="2500" spc="-60" dirty="0"/>
              <a:t>AN</a:t>
            </a:r>
            <a:r>
              <a:rPr sz="2500" spc="-270" dirty="0"/>
              <a:t> </a:t>
            </a:r>
            <a:r>
              <a:rPr sz="2500" spc="-125" dirty="0"/>
              <a:t>OVERVIEW</a:t>
            </a:r>
            <a:r>
              <a:rPr sz="2500" spc="-270" dirty="0"/>
              <a:t> </a:t>
            </a:r>
            <a:r>
              <a:rPr sz="2500" spc="-95" dirty="0"/>
              <a:t>OF</a:t>
            </a:r>
            <a:r>
              <a:rPr sz="2500" spc="-270" dirty="0"/>
              <a:t> </a:t>
            </a:r>
            <a:r>
              <a:rPr sz="2500" spc="-95" dirty="0"/>
              <a:t>HOW</a:t>
            </a:r>
            <a:r>
              <a:rPr sz="2500" spc="-265" dirty="0"/>
              <a:t> </a:t>
            </a:r>
            <a:r>
              <a:rPr sz="2500" spc="-85" dirty="0"/>
              <a:t>SPARK</a:t>
            </a:r>
            <a:r>
              <a:rPr sz="2500" spc="-270" dirty="0"/>
              <a:t> </a:t>
            </a:r>
            <a:r>
              <a:rPr sz="2500" spc="-160" dirty="0"/>
              <a:t>ALGORITHMS</a:t>
            </a:r>
            <a:r>
              <a:rPr sz="2500" spc="-270" dirty="0"/>
              <a:t> </a:t>
            </a:r>
            <a:r>
              <a:rPr sz="2500" spc="-60" dirty="0"/>
              <a:t>CAN</a:t>
            </a:r>
            <a:r>
              <a:rPr sz="2500" spc="-265" dirty="0"/>
              <a:t> </a:t>
            </a:r>
            <a:r>
              <a:rPr sz="2500" spc="-50" dirty="0"/>
              <a:t>BE</a:t>
            </a:r>
            <a:r>
              <a:rPr sz="2500" spc="-270" dirty="0"/>
              <a:t> </a:t>
            </a:r>
            <a:r>
              <a:rPr sz="2500" spc="-70" dirty="0"/>
              <a:t>EXECUTED</a:t>
            </a:r>
            <a:r>
              <a:rPr sz="2500" spc="-270" dirty="0"/>
              <a:t> </a:t>
            </a:r>
            <a:r>
              <a:rPr sz="2500" spc="-110" dirty="0"/>
              <a:t>ON  </a:t>
            </a:r>
            <a:r>
              <a:rPr sz="2500" spc="-60" dirty="0"/>
              <a:t>AN </a:t>
            </a:r>
            <a:r>
              <a:rPr sz="2500" spc="-125" dirty="0"/>
              <a:t>HDFS</a:t>
            </a:r>
            <a:r>
              <a:rPr sz="2500" spc="-484" dirty="0"/>
              <a:t> </a:t>
            </a:r>
            <a:r>
              <a:rPr sz="2500" spc="-150" dirty="0"/>
              <a:t>CLUSTER:</a:t>
            </a:r>
            <a:endParaRPr sz="2500"/>
          </a:p>
        </p:txBody>
      </p:sp>
      <p:sp>
        <p:nvSpPr>
          <p:cNvPr id="16" name="object 16"/>
          <p:cNvSpPr txBox="1"/>
          <p:nvPr/>
        </p:nvSpPr>
        <p:spPr>
          <a:xfrm>
            <a:off x="1528116" y="2664727"/>
            <a:ext cx="9077325" cy="660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635" marR="194310" indent="-186690">
              <a:lnSpc>
                <a:spcPct val="116900"/>
              </a:lnSpc>
              <a:spcBef>
                <a:spcPts val="95"/>
              </a:spcBef>
              <a:buAutoNum type="arabicPeriod"/>
              <a:tabLst>
                <a:tab pos="255270" algn="l"/>
              </a:tabLst>
            </a:pPr>
            <a:r>
              <a:rPr sz="2050" spc="10" dirty="0">
                <a:latin typeface="Verdana"/>
                <a:cs typeface="Verdana"/>
              </a:rPr>
              <a:t>The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job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submitted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to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75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cluster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manager,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95" dirty="0">
                <a:latin typeface="Verdana"/>
                <a:cs typeface="Verdana"/>
              </a:rPr>
              <a:t>which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  </a:t>
            </a:r>
            <a:r>
              <a:rPr sz="2050" spc="20" dirty="0">
                <a:latin typeface="Verdana"/>
                <a:cs typeface="Verdana"/>
              </a:rPr>
              <a:t>responsible </a:t>
            </a:r>
            <a:r>
              <a:rPr sz="2050" spc="-5" dirty="0">
                <a:latin typeface="Verdana"/>
                <a:cs typeface="Verdana"/>
              </a:rPr>
              <a:t>for </a:t>
            </a:r>
            <a:r>
              <a:rPr sz="2050" spc="50" dirty="0">
                <a:latin typeface="Verdana"/>
                <a:cs typeface="Verdana"/>
              </a:rPr>
              <a:t>managing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10" dirty="0">
                <a:latin typeface="Verdana"/>
                <a:cs typeface="Verdana"/>
              </a:rPr>
              <a:t>cluster </a:t>
            </a:r>
            <a:r>
              <a:rPr sz="2050" spc="-15" dirty="0">
                <a:latin typeface="Verdana"/>
                <a:cs typeface="Verdana"/>
              </a:rPr>
              <a:t>resources </a:t>
            </a:r>
            <a:r>
              <a:rPr sz="2050" spc="65" dirty="0">
                <a:latin typeface="Verdana"/>
                <a:cs typeface="Verdana"/>
              </a:rPr>
              <a:t>and </a:t>
            </a:r>
            <a:r>
              <a:rPr sz="2050" spc="50" dirty="0">
                <a:latin typeface="Verdana"/>
                <a:cs typeface="Verdana"/>
              </a:rPr>
              <a:t>scheduling  </a:t>
            </a:r>
            <a:r>
              <a:rPr sz="2050" spc="-75" dirty="0">
                <a:latin typeface="Verdana"/>
                <a:cs typeface="Verdana"/>
              </a:rPr>
              <a:t>tasks.</a:t>
            </a:r>
            <a:endParaRPr sz="2050">
              <a:latin typeface="Verdana"/>
              <a:cs typeface="Verdana"/>
            </a:endParaRPr>
          </a:p>
          <a:p>
            <a:pPr marL="254635" marR="181610" indent="-240029">
              <a:lnSpc>
                <a:spcPct val="116900"/>
              </a:lnSpc>
              <a:buAutoNum type="arabicPeriod"/>
              <a:tabLst>
                <a:tab pos="255270" algn="l"/>
              </a:tabLst>
            </a:pPr>
            <a:r>
              <a:rPr sz="2050" spc="1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driver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program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creates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SparkContext,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95" dirty="0">
                <a:latin typeface="Verdana"/>
                <a:cs typeface="Verdana"/>
              </a:rPr>
              <a:t>which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65" dirty="0">
                <a:latin typeface="Verdana"/>
                <a:cs typeface="Verdana"/>
              </a:rPr>
              <a:t>serves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as 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-15" dirty="0">
                <a:latin typeface="Verdana"/>
                <a:cs typeface="Verdana"/>
              </a:rPr>
              <a:t>entry </a:t>
            </a:r>
            <a:r>
              <a:rPr sz="2050" spc="65" dirty="0">
                <a:latin typeface="Verdana"/>
                <a:cs typeface="Verdana"/>
              </a:rPr>
              <a:t>point </a:t>
            </a:r>
            <a:r>
              <a:rPr sz="2050" spc="-5" dirty="0">
                <a:latin typeface="Verdana"/>
                <a:cs typeface="Verdana"/>
              </a:rPr>
              <a:t>for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-10" dirty="0">
                <a:latin typeface="Verdana"/>
                <a:cs typeface="Verdana"/>
              </a:rPr>
              <a:t>Spark </a:t>
            </a:r>
            <a:r>
              <a:rPr sz="2050" spc="25" dirty="0">
                <a:latin typeface="Verdana"/>
                <a:cs typeface="Verdana"/>
              </a:rPr>
              <a:t>application. </a:t>
            </a:r>
            <a:r>
              <a:rPr sz="2050" spc="10" dirty="0">
                <a:latin typeface="Verdana"/>
                <a:cs typeface="Verdana"/>
              </a:rPr>
              <a:t>The SparkContext </a:t>
            </a:r>
            <a:r>
              <a:rPr sz="2050" spc="-35" dirty="0">
                <a:latin typeface="Verdana"/>
                <a:cs typeface="Verdana"/>
              </a:rPr>
              <a:t>is  </a:t>
            </a:r>
            <a:r>
              <a:rPr sz="2050" spc="20" dirty="0">
                <a:latin typeface="Verdana"/>
                <a:cs typeface="Verdana"/>
              </a:rPr>
              <a:t>responsible </a:t>
            </a:r>
            <a:r>
              <a:rPr sz="2050" spc="-5" dirty="0">
                <a:latin typeface="Verdana"/>
                <a:cs typeface="Verdana"/>
              </a:rPr>
              <a:t>for </a:t>
            </a:r>
            <a:r>
              <a:rPr sz="2050" spc="45" dirty="0">
                <a:latin typeface="Verdana"/>
                <a:cs typeface="Verdana"/>
              </a:rPr>
              <a:t>coordinating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30" dirty="0">
                <a:latin typeface="Verdana"/>
                <a:cs typeface="Verdana"/>
              </a:rPr>
              <a:t>execution </a:t>
            </a:r>
            <a:r>
              <a:rPr sz="2050" spc="20" dirty="0">
                <a:latin typeface="Verdana"/>
                <a:cs typeface="Verdana"/>
              </a:rPr>
              <a:t>of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-10" dirty="0">
                <a:latin typeface="Verdana"/>
                <a:cs typeface="Verdana"/>
              </a:rPr>
              <a:t>Spark </a:t>
            </a:r>
            <a:r>
              <a:rPr sz="2050" spc="-30" dirty="0">
                <a:latin typeface="Verdana"/>
                <a:cs typeface="Verdana"/>
              </a:rPr>
              <a:t>tasks  </a:t>
            </a:r>
            <a:r>
              <a:rPr sz="2050" spc="-20" dirty="0">
                <a:latin typeface="Verdana"/>
                <a:cs typeface="Verdana"/>
              </a:rPr>
              <a:t>across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355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cluster.</a:t>
            </a:r>
            <a:endParaRPr sz="2050">
              <a:latin typeface="Verdana"/>
              <a:cs typeface="Verdana"/>
            </a:endParaRPr>
          </a:p>
          <a:p>
            <a:pPr marL="254635" marR="80645" indent="-226695">
              <a:lnSpc>
                <a:spcPct val="116900"/>
              </a:lnSpc>
              <a:buAutoNum type="arabicPeriod"/>
              <a:tabLst>
                <a:tab pos="255270" algn="l"/>
              </a:tabLst>
            </a:pPr>
            <a:r>
              <a:rPr sz="2050" spc="10" dirty="0">
                <a:latin typeface="Verdana"/>
                <a:cs typeface="Verdana"/>
              </a:rPr>
              <a:t>The </a:t>
            </a:r>
            <a:r>
              <a:rPr sz="2050" spc="-10" dirty="0">
                <a:latin typeface="Verdana"/>
                <a:cs typeface="Verdana"/>
              </a:rPr>
              <a:t>Spark </a:t>
            </a:r>
            <a:r>
              <a:rPr sz="2050" spc="-30" dirty="0">
                <a:latin typeface="Verdana"/>
                <a:cs typeface="Verdana"/>
              </a:rPr>
              <a:t>tasks </a:t>
            </a:r>
            <a:r>
              <a:rPr sz="2050" spc="-25" dirty="0">
                <a:latin typeface="Verdana"/>
                <a:cs typeface="Verdana"/>
              </a:rPr>
              <a:t>are </a:t>
            </a:r>
            <a:r>
              <a:rPr sz="2050" spc="30" dirty="0">
                <a:latin typeface="Verdana"/>
                <a:cs typeface="Verdana"/>
              </a:rPr>
              <a:t>executed </a:t>
            </a:r>
            <a:r>
              <a:rPr sz="2050" spc="65" dirty="0">
                <a:latin typeface="Verdana"/>
                <a:cs typeface="Verdana"/>
              </a:rPr>
              <a:t>on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20" dirty="0">
                <a:latin typeface="Verdana"/>
                <a:cs typeface="Verdana"/>
              </a:rPr>
              <a:t>worker </a:t>
            </a:r>
            <a:r>
              <a:rPr sz="2050" spc="35" dirty="0">
                <a:latin typeface="Verdana"/>
                <a:cs typeface="Verdana"/>
              </a:rPr>
              <a:t>nodes </a:t>
            </a:r>
            <a:r>
              <a:rPr sz="2050" spc="20" dirty="0">
                <a:latin typeface="Verdana"/>
                <a:cs typeface="Verdana"/>
              </a:rPr>
              <a:t>of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5" dirty="0">
                <a:latin typeface="Verdana"/>
                <a:cs typeface="Verdana"/>
              </a:rPr>
              <a:t>HDFS  </a:t>
            </a:r>
            <a:r>
              <a:rPr sz="2050" spc="-30" dirty="0">
                <a:latin typeface="Verdana"/>
                <a:cs typeface="Verdana"/>
              </a:rPr>
              <a:t>cluster.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0" dirty="0">
                <a:latin typeface="Verdana"/>
                <a:cs typeface="Verdana"/>
              </a:rPr>
              <a:t>Each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0" dirty="0">
                <a:latin typeface="Verdana"/>
                <a:cs typeface="Verdana"/>
              </a:rPr>
              <a:t>worker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node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runs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executor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process,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95" dirty="0">
                <a:latin typeface="Verdana"/>
                <a:cs typeface="Verdana"/>
              </a:rPr>
              <a:t>which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  </a:t>
            </a:r>
            <a:r>
              <a:rPr sz="2050" spc="20" dirty="0">
                <a:latin typeface="Verdana"/>
                <a:cs typeface="Verdana"/>
              </a:rPr>
              <a:t>responsible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for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running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90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tasks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assigned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5" dirty="0">
                <a:latin typeface="Verdana"/>
                <a:cs typeface="Verdana"/>
              </a:rPr>
              <a:t>to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0" dirty="0">
                <a:latin typeface="Verdana"/>
                <a:cs typeface="Verdana"/>
              </a:rPr>
              <a:t>it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by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driver.</a:t>
            </a:r>
            <a:endParaRPr sz="2050">
              <a:latin typeface="Verdana"/>
              <a:cs typeface="Verdana"/>
            </a:endParaRPr>
          </a:p>
          <a:p>
            <a:pPr marL="254635" marR="5080" indent="-242570">
              <a:lnSpc>
                <a:spcPct val="116900"/>
              </a:lnSpc>
              <a:buAutoNum type="arabicPeriod"/>
              <a:tabLst>
                <a:tab pos="255270" algn="l"/>
              </a:tabLst>
            </a:pPr>
            <a:r>
              <a:rPr sz="2050" spc="10" dirty="0">
                <a:latin typeface="Verdana"/>
                <a:cs typeface="Verdana"/>
              </a:rPr>
              <a:t>The </a:t>
            </a:r>
            <a:r>
              <a:rPr sz="2050" spc="65" dirty="0">
                <a:latin typeface="Verdana"/>
                <a:cs typeface="Verdana"/>
              </a:rPr>
              <a:t>input </a:t>
            </a:r>
            <a:r>
              <a:rPr sz="2050" spc="35" dirty="0">
                <a:latin typeface="Verdana"/>
                <a:cs typeface="Verdana"/>
              </a:rPr>
              <a:t>data </a:t>
            </a:r>
            <a:r>
              <a:rPr sz="2050" spc="-5" dirty="0">
                <a:latin typeface="Verdana"/>
                <a:cs typeface="Verdana"/>
              </a:rPr>
              <a:t>for </a:t>
            </a:r>
            <a:r>
              <a:rPr sz="2050" spc="40" dirty="0">
                <a:latin typeface="Verdana"/>
                <a:cs typeface="Verdana"/>
              </a:rPr>
              <a:t>the </a:t>
            </a:r>
            <a:r>
              <a:rPr sz="2050" spc="-10" dirty="0">
                <a:latin typeface="Verdana"/>
                <a:cs typeface="Verdana"/>
              </a:rPr>
              <a:t>Spark </a:t>
            </a:r>
            <a:r>
              <a:rPr sz="2050" spc="25" dirty="0">
                <a:latin typeface="Verdana"/>
                <a:cs typeface="Verdana"/>
              </a:rPr>
              <a:t>job </a:t>
            </a:r>
            <a:r>
              <a:rPr sz="2050" spc="-35" dirty="0">
                <a:latin typeface="Verdana"/>
                <a:cs typeface="Verdana"/>
              </a:rPr>
              <a:t>is </a:t>
            </a:r>
            <a:r>
              <a:rPr sz="2050" spc="10" dirty="0">
                <a:latin typeface="Verdana"/>
                <a:cs typeface="Verdana"/>
              </a:rPr>
              <a:t>stored </a:t>
            </a:r>
            <a:r>
              <a:rPr sz="2050" spc="55" dirty="0">
                <a:latin typeface="Verdana"/>
                <a:cs typeface="Verdana"/>
              </a:rPr>
              <a:t>in </a:t>
            </a:r>
            <a:r>
              <a:rPr sz="2050" spc="-55" dirty="0">
                <a:latin typeface="Verdana"/>
                <a:cs typeface="Verdana"/>
              </a:rPr>
              <a:t>HDFS, </a:t>
            </a:r>
            <a:r>
              <a:rPr sz="2050" spc="95" dirty="0">
                <a:latin typeface="Verdana"/>
                <a:cs typeface="Verdana"/>
              </a:rPr>
              <a:t>which </a:t>
            </a:r>
            <a:r>
              <a:rPr sz="2050" spc="-35" dirty="0">
                <a:latin typeface="Verdana"/>
                <a:cs typeface="Verdana"/>
              </a:rPr>
              <a:t>is </a:t>
            </a:r>
            <a:r>
              <a:rPr sz="2050" spc="-15" dirty="0">
                <a:latin typeface="Verdana"/>
                <a:cs typeface="Verdana"/>
              </a:rPr>
              <a:t>a  </a:t>
            </a:r>
            <a:r>
              <a:rPr sz="2050" spc="40" dirty="0">
                <a:latin typeface="Verdana"/>
                <a:cs typeface="Verdana"/>
              </a:rPr>
              <a:t>distributed </a:t>
            </a:r>
            <a:r>
              <a:rPr sz="2050" spc="15" dirty="0">
                <a:latin typeface="Verdana"/>
                <a:cs typeface="Verdana"/>
              </a:rPr>
              <a:t>file </a:t>
            </a:r>
            <a:r>
              <a:rPr sz="2050" spc="-20" dirty="0">
                <a:latin typeface="Verdana"/>
                <a:cs typeface="Verdana"/>
              </a:rPr>
              <a:t>system </a:t>
            </a:r>
            <a:r>
              <a:rPr sz="2050" spc="35" dirty="0">
                <a:latin typeface="Verdana"/>
                <a:cs typeface="Verdana"/>
              </a:rPr>
              <a:t>that </a:t>
            </a:r>
            <a:r>
              <a:rPr sz="2050" spc="-35" dirty="0">
                <a:latin typeface="Verdana"/>
                <a:cs typeface="Verdana"/>
              </a:rPr>
              <a:t>is </a:t>
            </a:r>
            <a:r>
              <a:rPr sz="2050" spc="65" dirty="0">
                <a:latin typeface="Verdana"/>
                <a:cs typeface="Verdana"/>
              </a:rPr>
              <a:t>optimized </a:t>
            </a:r>
            <a:r>
              <a:rPr sz="2050" spc="-5" dirty="0">
                <a:latin typeface="Verdana"/>
                <a:cs typeface="Verdana"/>
              </a:rPr>
              <a:t>for </a:t>
            </a:r>
            <a:r>
              <a:rPr sz="2050" spc="10" dirty="0">
                <a:latin typeface="Verdana"/>
                <a:cs typeface="Verdana"/>
              </a:rPr>
              <a:t>storing </a:t>
            </a:r>
            <a:r>
              <a:rPr sz="2050" spc="5" dirty="0">
                <a:latin typeface="Verdana"/>
                <a:cs typeface="Verdana"/>
              </a:rPr>
              <a:t>large </a:t>
            </a:r>
            <a:r>
              <a:rPr sz="2050" spc="-55" dirty="0">
                <a:latin typeface="Verdana"/>
                <a:cs typeface="Verdana"/>
              </a:rPr>
              <a:t>files. </a:t>
            </a:r>
            <a:r>
              <a:rPr sz="2050" spc="10" dirty="0">
                <a:latin typeface="Verdana"/>
                <a:cs typeface="Verdana"/>
              </a:rPr>
              <a:t>The 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tasks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read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input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from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HDFS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and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5" dirty="0">
                <a:latin typeface="Verdana"/>
                <a:cs typeface="Verdana"/>
              </a:rPr>
              <a:t>process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0" dirty="0">
                <a:latin typeface="Verdana"/>
                <a:cs typeface="Verdana"/>
              </a:rPr>
              <a:t>it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using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 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9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algorithms.</a:t>
            </a:r>
            <a:endParaRPr sz="2050">
              <a:latin typeface="Verdana"/>
              <a:cs typeface="Verdana"/>
            </a:endParaRPr>
          </a:p>
          <a:p>
            <a:pPr marL="254635" marR="30480" indent="-236854">
              <a:lnSpc>
                <a:spcPct val="116900"/>
              </a:lnSpc>
              <a:spcBef>
                <a:spcPts val="5"/>
              </a:spcBef>
              <a:buAutoNum type="arabicPeriod"/>
              <a:tabLst>
                <a:tab pos="255270" algn="l"/>
              </a:tabLst>
            </a:pPr>
            <a:r>
              <a:rPr sz="2050" spc="1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0" dirty="0">
                <a:latin typeface="Verdana"/>
                <a:cs typeface="Verdana"/>
              </a:rPr>
              <a:t>output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from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4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Spark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25" dirty="0">
                <a:latin typeface="Verdana"/>
                <a:cs typeface="Verdana"/>
              </a:rPr>
              <a:t>job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35" dirty="0">
                <a:latin typeface="Verdana"/>
                <a:cs typeface="Verdana"/>
              </a:rPr>
              <a:t>is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also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stored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in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HDFS,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either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as  </a:t>
            </a:r>
            <a:r>
              <a:rPr sz="2050" spc="-15" dirty="0">
                <a:latin typeface="Verdana"/>
                <a:cs typeface="Verdana"/>
              </a:rPr>
              <a:t>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single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0" dirty="0">
                <a:latin typeface="Verdana"/>
                <a:cs typeface="Verdana"/>
              </a:rPr>
              <a:t>output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5" dirty="0">
                <a:latin typeface="Verdana"/>
                <a:cs typeface="Verdana"/>
              </a:rPr>
              <a:t>file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" dirty="0">
                <a:latin typeface="Verdana"/>
                <a:cs typeface="Verdana"/>
              </a:rPr>
              <a:t>or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as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5" dirty="0">
                <a:latin typeface="Verdana"/>
                <a:cs typeface="Verdana"/>
              </a:rPr>
              <a:t>multiple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60" dirty="0">
                <a:latin typeface="Verdana"/>
                <a:cs typeface="Verdana"/>
              </a:rPr>
              <a:t>output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-55" dirty="0">
                <a:latin typeface="Verdana"/>
                <a:cs typeface="Verdana"/>
              </a:rPr>
              <a:t>files.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10" dirty="0">
                <a:latin typeface="Verdana"/>
                <a:cs typeface="Verdana"/>
              </a:rPr>
              <a:t>The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60" dirty="0">
                <a:latin typeface="Verdana"/>
                <a:cs typeface="Verdana"/>
              </a:rPr>
              <a:t>output</a:t>
            </a:r>
            <a:r>
              <a:rPr sz="2050" spc="-180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data</a:t>
            </a:r>
            <a:r>
              <a:rPr sz="2050" spc="-185" dirty="0">
                <a:latin typeface="Verdana"/>
                <a:cs typeface="Verdana"/>
              </a:rPr>
              <a:t> </a:t>
            </a:r>
            <a:r>
              <a:rPr sz="2050" spc="55" dirty="0">
                <a:latin typeface="Verdana"/>
                <a:cs typeface="Verdana"/>
              </a:rPr>
              <a:t>can  </a:t>
            </a:r>
            <a:r>
              <a:rPr sz="2050" spc="50" dirty="0">
                <a:latin typeface="Verdana"/>
                <a:cs typeface="Verdana"/>
              </a:rPr>
              <a:t>then </a:t>
            </a:r>
            <a:r>
              <a:rPr sz="2050" spc="65" dirty="0">
                <a:latin typeface="Verdana"/>
                <a:cs typeface="Verdana"/>
              </a:rPr>
              <a:t>be </a:t>
            </a:r>
            <a:r>
              <a:rPr sz="2050" spc="15" dirty="0">
                <a:latin typeface="Verdana"/>
                <a:cs typeface="Verdana"/>
              </a:rPr>
              <a:t>processed </a:t>
            </a:r>
            <a:r>
              <a:rPr sz="2050" spc="10" dirty="0">
                <a:latin typeface="Verdana"/>
                <a:cs typeface="Verdana"/>
              </a:rPr>
              <a:t>by </a:t>
            </a:r>
            <a:r>
              <a:rPr sz="2050" spc="20" dirty="0">
                <a:latin typeface="Verdana"/>
                <a:cs typeface="Verdana"/>
              </a:rPr>
              <a:t>other </a:t>
            </a:r>
            <a:r>
              <a:rPr sz="2050" spc="75" dirty="0">
                <a:latin typeface="Verdana"/>
                <a:cs typeface="Verdana"/>
              </a:rPr>
              <a:t>Hadoop </a:t>
            </a:r>
            <a:r>
              <a:rPr sz="2050" spc="20" dirty="0">
                <a:latin typeface="Verdana"/>
                <a:cs typeface="Verdana"/>
              </a:rPr>
              <a:t>tools </a:t>
            </a:r>
            <a:r>
              <a:rPr sz="2050" spc="-5" dirty="0">
                <a:latin typeface="Verdana"/>
                <a:cs typeface="Verdana"/>
              </a:rPr>
              <a:t>or </a:t>
            </a:r>
            <a:r>
              <a:rPr sz="2050" spc="15" dirty="0">
                <a:latin typeface="Verdana"/>
                <a:cs typeface="Verdana"/>
              </a:rPr>
              <a:t>accessed </a:t>
            </a:r>
            <a:r>
              <a:rPr sz="2050" spc="10" dirty="0">
                <a:latin typeface="Verdana"/>
                <a:cs typeface="Verdana"/>
              </a:rPr>
              <a:t>by </a:t>
            </a:r>
            <a:r>
              <a:rPr sz="2050" spc="20" dirty="0">
                <a:latin typeface="Verdana"/>
                <a:cs typeface="Verdana"/>
              </a:rPr>
              <a:t>other  </a:t>
            </a:r>
            <a:r>
              <a:rPr sz="2050" spc="15" dirty="0">
                <a:latin typeface="Verdana"/>
                <a:cs typeface="Verdana"/>
              </a:rPr>
              <a:t>applications.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6071" y="2897263"/>
            <a:ext cx="8466690" cy="3632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7297" y="1709790"/>
            <a:ext cx="6455410" cy="6421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0985" marR="400685" indent="-191135">
              <a:lnSpc>
                <a:spcPct val="117600"/>
              </a:lnSpc>
              <a:spcBef>
                <a:spcPts val="90"/>
              </a:spcBef>
              <a:buAutoNum type="arabicPeriod"/>
              <a:tabLst>
                <a:tab pos="261620" algn="l"/>
              </a:tabLst>
            </a:pPr>
            <a:r>
              <a:rPr sz="2100" spc="10" dirty="0">
                <a:latin typeface="Verdana"/>
                <a:cs typeface="Verdana"/>
              </a:rPr>
              <a:t>The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Index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String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algorithm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is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common  </a:t>
            </a:r>
            <a:r>
              <a:rPr sz="2100" spc="60" dirty="0">
                <a:latin typeface="Verdana"/>
                <a:cs typeface="Verdana"/>
              </a:rPr>
              <a:t>technique </a:t>
            </a:r>
            <a:r>
              <a:rPr sz="2100" spc="25" dirty="0">
                <a:latin typeface="Verdana"/>
                <a:cs typeface="Verdana"/>
              </a:rPr>
              <a:t>used </a:t>
            </a:r>
            <a:r>
              <a:rPr sz="2100" spc="55" dirty="0">
                <a:latin typeface="Verdana"/>
                <a:cs typeface="Verdana"/>
              </a:rPr>
              <a:t>in </a:t>
            </a:r>
            <a:r>
              <a:rPr sz="2100" spc="20" dirty="0">
                <a:latin typeface="Verdana"/>
                <a:cs typeface="Verdana"/>
              </a:rPr>
              <a:t>natural </a:t>
            </a:r>
            <a:r>
              <a:rPr sz="2100" spc="35" dirty="0">
                <a:latin typeface="Verdana"/>
                <a:cs typeface="Verdana"/>
              </a:rPr>
              <a:t>language  </a:t>
            </a:r>
            <a:r>
              <a:rPr sz="2100" spc="20" dirty="0">
                <a:latin typeface="Verdana"/>
                <a:cs typeface="Verdana"/>
              </a:rPr>
              <a:t>processing </a:t>
            </a:r>
            <a:r>
              <a:rPr sz="2100" spc="70" dirty="0">
                <a:latin typeface="Verdana"/>
                <a:cs typeface="Verdana"/>
              </a:rPr>
              <a:t>and </a:t>
            </a:r>
            <a:r>
              <a:rPr sz="2100" spc="65" dirty="0">
                <a:latin typeface="Verdana"/>
                <a:cs typeface="Verdana"/>
              </a:rPr>
              <a:t>machine </a:t>
            </a:r>
            <a:r>
              <a:rPr sz="2100" spc="25" dirty="0">
                <a:latin typeface="Verdana"/>
                <a:cs typeface="Verdana"/>
              </a:rPr>
              <a:t>learning  </a:t>
            </a:r>
            <a:r>
              <a:rPr sz="2100" spc="15" dirty="0">
                <a:latin typeface="Verdana"/>
                <a:cs typeface="Verdana"/>
              </a:rPr>
              <a:t>applications.</a:t>
            </a:r>
            <a:endParaRPr sz="2100">
              <a:latin typeface="Verdana"/>
              <a:cs typeface="Verdana"/>
            </a:endParaRPr>
          </a:p>
          <a:p>
            <a:pPr marL="260985" marR="497205" indent="-245745">
              <a:lnSpc>
                <a:spcPct val="117600"/>
              </a:lnSpc>
              <a:buAutoNum type="arabicPeriod"/>
              <a:tabLst>
                <a:tab pos="261620" algn="l"/>
              </a:tabLst>
            </a:pPr>
            <a:r>
              <a:rPr sz="2100" spc="-105" dirty="0">
                <a:latin typeface="Verdana"/>
                <a:cs typeface="Verdana"/>
              </a:rPr>
              <a:t>It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involves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converting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numerical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indices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  </a:t>
            </a:r>
            <a:r>
              <a:rPr sz="2100" spc="20" dirty="0">
                <a:latin typeface="Verdana"/>
                <a:cs typeface="Verdana"/>
              </a:rPr>
              <a:t>their </a:t>
            </a:r>
            <a:r>
              <a:rPr sz="2100" spc="40" dirty="0">
                <a:latin typeface="Verdana"/>
                <a:cs typeface="Verdana"/>
              </a:rPr>
              <a:t>corresponding </a:t>
            </a:r>
            <a:r>
              <a:rPr sz="2100" spc="5" dirty="0">
                <a:latin typeface="Verdana"/>
                <a:cs typeface="Verdana"/>
              </a:rPr>
              <a:t>string </a:t>
            </a:r>
            <a:r>
              <a:rPr sz="2100" dirty="0">
                <a:latin typeface="Verdana"/>
                <a:cs typeface="Verdana"/>
              </a:rPr>
              <a:t>or </a:t>
            </a:r>
            <a:r>
              <a:rPr sz="2100" spc="30" dirty="0">
                <a:latin typeface="Verdana"/>
                <a:cs typeface="Verdana"/>
              </a:rPr>
              <a:t>categorical  </a:t>
            </a:r>
            <a:r>
              <a:rPr sz="2100" spc="-60" dirty="0">
                <a:latin typeface="Verdana"/>
                <a:cs typeface="Verdana"/>
              </a:rPr>
              <a:t>values.</a:t>
            </a:r>
            <a:endParaRPr sz="2100">
              <a:latin typeface="Verdana"/>
              <a:cs typeface="Verdana"/>
            </a:endParaRPr>
          </a:p>
          <a:p>
            <a:pPr marL="260985" marR="5080" indent="-232410">
              <a:lnSpc>
                <a:spcPct val="117600"/>
              </a:lnSpc>
              <a:buAutoNum type="arabicPeriod"/>
              <a:tabLst>
                <a:tab pos="261620" algn="l"/>
              </a:tabLst>
            </a:pPr>
            <a:r>
              <a:rPr sz="2100" spc="10" dirty="0">
                <a:latin typeface="Verdana"/>
                <a:cs typeface="Verdana"/>
              </a:rPr>
              <a:t>The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algorithm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is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used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transform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the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output  </a:t>
            </a:r>
            <a:r>
              <a:rPr sz="2100" spc="25" dirty="0">
                <a:latin typeface="Verdana"/>
                <a:cs typeface="Verdana"/>
              </a:rPr>
              <a:t>of </a:t>
            </a:r>
            <a:r>
              <a:rPr sz="2100" spc="65" dirty="0">
                <a:latin typeface="Verdana"/>
                <a:cs typeface="Verdana"/>
              </a:rPr>
              <a:t>machine </a:t>
            </a:r>
            <a:r>
              <a:rPr sz="2100" spc="25" dirty="0">
                <a:latin typeface="Verdana"/>
                <a:cs typeface="Verdana"/>
              </a:rPr>
              <a:t>learning </a:t>
            </a:r>
            <a:r>
              <a:rPr sz="2100" spc="55" dirty="0">
                <a:latin typeface="Verdana"/>
                <a:cs typeface="Verdana"/>
              </a:rPr>
              <a:t>models </a:t>
            </a:r>
            <a:r>
              <a:rPr sz="2100" spc="40" dirty="0">
                <a:latin typeface="Verdana"/>
                <a:cs typeface="Verdana"/>
              </a:rPr>
              <a:t>from </a:t>
            </a:r>
            <a:r>
              <a:rPr sz="2100" spc="45" dirty="0">
                <a:latin typeface="Verdana"/>
                <a:cs typeface="Verdana"/>
              </a:rPr>
              <a:t>numerical  </a:t>
            </a:r>
            <a:r>
              <a:rPr sz="2100" spc="40" dirty="0">
                <a:latin typeface="Verdana"/>
                <a:cs typeface="Verdana"/>
              </a:rPr>
              <a:t>indices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human-readable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text.</a:t>
            </a:r>
            <a:endParaRPr sz="2100">
              <a:latin typeface="Verdana"/>
              <a:cs typeface="Verdana"/>
            </a:endParaRPr>
          </a:p>
          <a:p>
            <a:pPr marL="260985" marR="96520" indent="-248920">
              <a:lnSpc>
                <a:spcPct val="117600"/>
              </a:lnSpc>
              <a:buAutoNum type="arabicPeriod"/>
              <a:tabLst>
                <a:tab pos="261620" algn="l"/>
              </a:tabLst>
            </a:pPr>
            <a:r>
              <a:rPr sz="2100" spc="-10" dirty="0">
                <a:latin typeface="Verdana"/>
                <a:cs typeface="Verdana"/>
              </a:rPr>
              <a:t>This </a:t>
            </a:r>
            <a:r>
              <a:rPr sz="2100" spc="60" dirty="0">
                <a:latin typeface="Verdana"/>
                <a:cs typeface="Verdana"/>
              </a:rPr>
              <a:t>can </a:t>
            </a:r>
            <a:r>
              <a:rPr sz="2100" spc="30" dirty="0">
                <a:latin typeface="Verdana"/>
                <a:cs typeface="Verdana"/>
              </a:rPr>
              <a:t>improve </a:t>
            </a:r>
            <a:r>
              <a:rPr sz="2100" spc="45" dirty="0">
                <a:latin typeface="Verdana"/>
                <a:cs typeface="Verdana"/>
              </a:rPr>
              <a:t>the </a:t>
            </a:r>
            <a:r>
              <a:rPr sz="2100" spc="20" dirty="0">
                <a:latin typeface="Verdana"/>
                <a:cs typeface="Verdana"/>
              </a:rPr>
              <a:t>interpretability </a:t>
            </a:r>
            <a:r>
              <a:rPr sz="2100" spc="70" dirty="0">
                <a:latin typeface="Verdana"/>
                <a:cs typeface="Verdana"/>
              </a:rPr>
              <a:t>and  </a:t>
            </a:r>
            <a:r>
              <a:rPr sz="2100" spc="25" dirty="0">
                <a:latin typeface="Verdana"/>
                <a:cs typeface="Verdana"/>
              </a:rPr>
              <a:t>explainability of </a:t>
            </a:r>
            <a:r>
              <a:rPr sz="2100" spc="65" dirty="0">
                <a:latin typeface="Verdana"/>
                <a:cs typeface="Verdana"/>
              </a:rPr>
              <a:t>machine </a:t>
            </a:r>
            <a:r>
              <a:rPr sz="2100" spc="25" dirty="0">
                <a:latin typeface="Verdana"/>
                <a:cs typeface="Verdana"/>
              </a:rPr>
              <a:t>learning </a:t>
            </a:r>
            <a:r>
              <a:rPr sz="2100" dirty="0">
                <a:latin typeface="Verdana"/>
                <a:cs typeface="Verdana"/>
              </a:rPr>
              <a:t>models,  </a:t>
            </a:r>
            <a:r>
              <a:rPr sz="2100" spc="60" dirty="0">
                <a:latin typeface="Verdana"/>
                <a:cs typeface="Verdana"/>
              </a:rPr>
              <a:t>making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them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more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trustworthy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70" dirty="0">
                <a:latin typeface="Verdana"/>
                <a:cs typeface="Verdana"/>
              </a:rPr>
              <a:t>and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easier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  </a:t>
            </a:r>
            <a:r>
              <a:rPr sz="2100" spc="5" dirty="0">
                <a:latin typeface="Verdana"/>
                <a:cs typeface="Verdana"/>
              </a:rPr>
              <a:t>understand.</a:t>
            </a:r>
            <a:endParaRPr sz="2100">
              <a:latin typeface="Verdana"/>
              <a:cs typeface="Verdana"/>
            </a:endParaRPr>
          </a:p>
          <a:p>
            <a:pPr marL="260985" marR="64135" indent="-243204">
              <a:lnSpc>
                <a:spcPct val="117600"/>
              </a:lnSpc>
              <a:buAutoNum type="arabicPeriod"/>
              <a:tabLst>
                <a:tab pos="261620" algn="l"/>
              </a:tabLst>
            </a:pPr>
            <a:r>
              <a:rPr sz="2100" spc="10" dirty="0">
                <a:latin typeface="Verdana"/>
                <a:cs typeface="Verdana"/>
              </a:rPr>
              <a:t>The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Index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String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algorithm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is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supported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by  </a:t>
            </a:r>
            <a:r>
              <a:rPr sz="2100" spc="50" dirty="0">
                <a:latin typeface="Verdana"/>
                <a:cs typeface="Verdana"/>
              </a:rPr>
              <a:t>popular </a:t>
            </a:r>
            <a:r>
              <a:rPr sz="2100" spc="65" dirty="0">
                <a:latin typeface="Verdana"/>
                <a:cs typeface="Verdana"/>
              </a:rPr>
              <a:t>machine </a:t>
            </a:r>
            <a:r>
              <a:rPr sz="2100" spc="25" dirty="0">
                <a:latin typeface="Verdana"/>
                <a:cs typeface="Verdana"/>
              </a:rPr>
              <a:t>learning </a:t>
            </a:r>
            <a:r>
              <a:rPr sz="2100" spc="20" dirty="0">
                <a:latin typeface="Verdana"/>
                <a:cs typeface="Verdana"/>
              </a:rPr>
              <a:t>frameworks </a:t>
            </a:r>
            <a:r>
              <a:rPr sz="2100" spc="25" dirty="0">
                <a:latin typeface="Verdana"/>
                <a:cs typeface="Verdana"/>
              </a:rPr>
              <a:t>like  </a:t>
            </a:r>
            <a:r>
              <a:rPr sz="2100" spc="-10" dirty="0">
                <a:latin typeface="Verdana"/>
                <a:cs typeface="Verdana"/>
              </a:rPr>
              <a:t>TensorFlow,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PyTorch,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70" dirty="0">
                <a:latin typeface="Verdana"/>
                <a:cs typeface="Verdana"/>
              </a:rPr>
              <a:t>and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Apache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Spark.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24422" y="1012472"/>
            <a:ext cx="769493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00" spc="-305" dirty="0">
                <a:solidFill>
                  <a:srgbClr val="000000"/>
                </a:solidFill>
              </a:rPr>
              <a:t>INDEX </a:t>
            </a:r>
            <a:r>
              <a:rPr sz="3900" spc="-220" dirty="0">
                <a:solidFill>
                  <a:srgbClr val="000000"/>
                </a:solidFill>
              </a:rPr>
              <a:t>TO </a:t>
            </a:r>
            <a:r>
              <a:rPr sz="3900" spc="-355" dirty="0">
                <a:solidFill>
                  <a:srgbClr val="000000"/>
                </a:solidFill>
              </a:rPr>
              <a:t>STRING</a:t>
            </a:r>
            <a:r>
              <a:rPr sz="3900" spc="-830" dirty="0">
                <a:solidFill>
                  <a:srgbClr val="000000"/>
                </a:solidFill>
              </a:rPr>
              <a:t> </a:t>
            </a:r>
            <a:r>
              <a:rPr sz="3900" spc="-275" dirty="0">
                <a:solidFill>
                  <a:srgbClr val="000000"/>
                </a:solidFill>
              </a:rPr>
              <a:t>ALGORITHM</a:t>
            </a:r>
            <a:endParaRPr sz="39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DB7C92ED-4B7A-F87E-4457-FF0459D4ACD6}"/>
              </a:ext>
            </a:extLst>
          </p:cNvPr>
          <p:cNvSpPr/>
          <p:nvPr/>
        </p:nvSpPr>
        <p:spPr>
          <a:xfrm>
            <a:off x="10077704" y="6618954"/>
            <a:ext cx="8210294" cy="366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A61A5530-687C-DC7F-33FA-BC009497D2F6}"/>
              </a:ext>
            </a:extLst>
          </p:cNvPr>
          <p:cNvSpPr/>
          <p:nvPr/>
        </p:nvSpPr>
        <p:spPr>
          <a:xfrm>
            <a:off x="-8884" y="4972691"/>
            <a:ext cx="2496598" cy="5314291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066" y="7004517"/>
            <a:ext cx="6069330" cy="2910205"/>
          </a:xfrm>
          <a:custGeom>
            <a:avLst/>
            <a:gdLst/>
            <a:ahLst/>
            <a:cxnLst/>
            <a:rect l="l" t="t" r="r" b="b"/>
            <a:pathLst>
              <a:path w="6069330" h="2910204">
                <a:moveTo>
                  <a:pt x="5741235" y="2909644"/>
                </a:moveTo>
                <a:lnTo>
                  <a:pt x="327768" y="2909644"/>
                </a:lnTo>
                <a:lnTo>
                  <a:pt x="321869" y="2909276"/>
                </a:lnTo>
                <a:lnTo>
                  <a:pt x="277490" y="2900887"/>
                </a:lnTo>
                <a:lnTo>
                  <a:pt x="235141" y="2887330"/>
                </a:lnTo>
                <a:lnTo>
                  <a:pt x="195171" y="2868954"/>
                </a:lnTo>
                <a:lnTo>
                  <a:pt x="157928" y="2846109"/>
                </a:lnTo>
                <a:lnTo>
                  <a:pt x="123760" y="2819141"/>
                </a:lnTo>
                <a:lnTo>
                  <a:pt x="93018" y="2788400"/>
                </a:lnTo>
                <a:lnTo>
                  <a:pt x="66048" y="2754234"/>
                </a:lnTo>
                <a:lnTo>
                  <a:pt x="43200" y="2716992"/>
                </a:lnTo>
                <a:lnTo>
                  <a:pt x="24823" y="2677021"/>
                </a:lnTo>
                <a:lnTo>
                  <a:pt x="11265" y="2634671"/>
                </a:lnTo>
                <a:lnTo>
                  <a:pt x="2874" y="2590290"/>
                </a:lnTo>
                <a:lnTo>
                  <a:pt x="0" y="2544226"/>
                </a:lnTo>
                <a:lnTo>
                  <a:pt x="0" y="367923"/>
                </a:lnTo>
                <a:lnTo>
                  <a:pt x="2874" y="321866"/>
                </a:lnTo>
                <a:lnTo>
                  <a:pt x="11265" y="277488"/>
                </a:lnTo>
                <a:lnTo>
                  <a:pt x="24823" y="235141"/>
                </a:lnTo>
                <a:lnTo>
                  <a:pt x="43200" y="195171"/>
                </a:lnTo>
                <a:lnTo>
                  <a:pt x="66048" y="157929"/>
                </a:lnTo>
                <a:lnTo>
                  <a:pt x="93018" y="123762"/>
                </a:lnTo>
                <a:lnTo>
                  <a:pt x="123760" y="93019"/>
                </a:lnTo>
                <a:lnTo>
                  <a:pt x="157928" y="66049"/>
                </a:lnTo>
                <a:lnTo>
                  <a:pt x="195171" y="43201"/>
                </a:lnTo>
                <a:lnTo>
                  <a:pt x="235141" y="24823"/>
                </a:lnTo>
                <a:lnTo>
                  <a:pt x="277490" y="11265"/>
                </a:lnTo>
                <a:lnTo>
                  <a:pt x="321869" y="2874"/>
                </a:lnTo>
                <a:lnTo>
                  <a:pt x="367928" y="0"/>
                </a:lnTo>
                <a:lnTo>
                  <a:pt x="5701072" y="0"/>
                </a:lnTo>
                <a:lnTo>
                  <a:pt x="5747135" y="2874"/>
                </a:lnTo>
                <a:lnTo>
                  <a:pt x="5791518" y="11265"/>
                </a:lnTo>
                <a:lnTo>
                  <a:pt x="5833870" y="24823"/>
                </a:lnTo>
                <a:lnTo>
                  <a:pt x="5873843" y="43201"/>
                </a:lnTo>
                <a:lnTo>
                  <a:pt x="5911089" y="66049"/>
                </a:lnTo>
                <a:lnTo>
                  <a:pt x="5945258" y="93019"/>
                </a:lnTo>
                <a:lnTo>
                  <a:pt x="5976002" y="123762"/>
                </a:lnTo>
                <a:lnTo>
                  <a:pt x="6002973" y="157929"/>
                </a:lnTo>
                <a:lnTo>
                  <a:pt x="6025822" y="195171"/>
                </a:lnTo>
                <a:lnTo>
                  <a:pt x="6044201" y="235141"/>
                </a:lnTo>
                <a:lnTo>
                  <a:pt x="6057760" y="277488"/>
                </a:lnTo>
                <a:lnTo>
                  <a:pt x="6066151" y="321866"/>
                </a:lnTo>
                <a:lnTo>
                  <a:pt x="6069025" y="367923"/>
                </a:lnTo>
                <a:lnTo>
                  <a:pt x="6069025" y="2544226"/>
                </a:lnTo>
                <a:lnTo>
                  <a:pt x="6066151" y="2590290"/>
                </a:lnTo>
                <a:lnTo>
                  <a:pt x="6057760" y="2634671"/>
                </a:lnTo>
                <a:lnTo>
                  <a:pt x="6044201" y="2677021"/>
                </a:lnTo>
                <a:lnTo>
                  <a:pt x="6025822" y="2716992"/>
                </a:lnTo>
                <a:lnTo>
                  <a:pt x="6002973" y="2754234"/>
                </a:lnTo>
                <a:lnTo>
                  <a:pt x="5976002" y="2788400"/>
                </a:lnTo>
                <a:lnTo>
                  <a:pt x="5945258" y="2819141"/>
                </a:lnTo>
                <a:lnTo>
                  <a:pt x="5911089" y="2846109"/>
                </a:lnTo>
                <a:lnTo>
                  <a:pt x="5873843" y="2868954"/>
                </a:lnTo>
                <a:lnTo>
                  <a:pt x="5833870" y="2887330"/>
                </a:lnTo>
                <a:lnTo>
                  <a:pt x="5791518" y="2900887"/>
                </a:lnTo>
                <a:lnTo>
                  <a:pt x="5747135" y="2909276"/>
                </a:lnTo>
                <a:lnTo>
                  <a:pt x="5741235" y="2909644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066" y="3745748"/>
            <a:ext cx="6069330" cy="2910205"/>
          </a:xfrm>
          <a:custGeom>
            <a:avLst/>
            <a:gdLst/>
            <a:ahLst/>
            <a:cxnLst/>
            <a:rect l="l" t="t" r="r" b="b"/>
            <a:pathLst>
              <a:path w="6069330" h="2910204">
                <a:moveTo>
                  <a:pt x="5741236" y="2909644"/>
                </a:moveTo>
                <a:lnTo>
                  <a:pt x="327768" y="2909644"/>
                </a:lnTo>
                <a:lnTo>
                  <a:pt x="321869" y="2909276"/>
                </a:lnTo>
                <a:lnTo>
                  <a:pt x="277490" y="2900887"/>
                </a:lnTo>
                <a:lnTo>
                  <a:pt x="235141" y="2887330"/>
                </a:lnTo>
                <a:lnTo>
                  <a:pt x="195171" y="2868954"/>
                </a:lnTo>
                <a:lnTo>
                  <a:pt x="157928" y="2846109"/>
                </a:lnTo>
                <a:lnTo>
                  <a:pt x="123760" y="2819141"/>
                </a:lnTo>
                <a:lnTo>
                  <a:pt x="93018" y="2788400"/>
                </a:lnTo>
                <a:lnTo>
                  <a:pt x="66048" y="2754234"/>
                </a:lnTo>
                <a:lnTo>
                  <a:pt x="43200" y="2716992"/>
                </a:lnTo>
                <a:lnTo>
                  <a:pt x="24823" y="2677021"/>
                </a:lnTo>
                <a:lnTo>
                  <a:pt x="11265" y="2634671"/>
                </a:lnTo>
                <a:lnTo>
                  <a:pt x="2874" y="2590290"/>
                </a:lnTo>
                <a:lnTo>
                  <a:pt x="0" y="2544226"/>
                </a:lnTo>
                <a:lnTo>
                  <a:pt x="0" y="367924"/>
                </a:lnTo>
                <a:lnTo>
                  <a:pt x="2874" y="321860"/>
                </a:lnTo>
                <a:lnTo>
                  <a:pt x="11265" y="277478"/>
                </a:lnTo>
                <a:lnTo>
                  <a:pt x="24823" y="235128"/>
                </a:lnTo>
                <a:lnTo>
                  <a:pt x="43200" y="195158"/>
                </a:lnTo>
                <a:lnTo>
                  <a:pt x="66048" y="157915"/>
                </a:lnTo>
                <a:lnTo>
                  <a:pt x="93018" y="123749"/>
                </a:lnTo>
                <a:lnTo>
                  <a:pt x="123760" y="93009"/>
                </a:lnTo>
                <a:lnTo>
                  <a:pt x="157928" y="66041"/>
                </a:lnTo>
                <a:lnTo>
                  <a:pt x="195171" y="43195"/>
                </a:lnTo>
                <a:lnTo>
                  <a:pt x="235141" y="24820"/>
                </a:lnTo>
                <a:lnTo>
                  <a:pt x="277490" y="11263"/>
                </a:lnTo>
                <a:lnTo>
                  <a:pt x="321869" y="2873"/>
                </a:lnTo>
                <a:lnTo>
                  <a:pt x="367928" y="0"/>
                </a:lnTo>
                <a:lnTo>
                  <a:pt x="5701072" y="0"/>
                </a:lnTo>
                <a:lnTo>
                  <a:pt x="5747135" y="2873"/>
                </a:lnTo>
                <a:lnTo>
                  <a:pt x="5791518" y="11263"/>
                </a:lnTo>
                <a:lnTo>
                  <a:pt x="5833870" y="24820"/>
                </a:lnTo>
                <a:lnTo>
                  <a:pt x="5873843" y="43195"/>
                </a:lnTo>
                <a:lnTo>
                  <a:pt x="5911089" y="66041"/>
                </a:lnTo>
                <a:lnTo>
                  <a:pt x="5945258" y="93009"/>
                </a:lnTo>
                <a:lnTo>
                  <a:pt x="5976002" y="123749"/>
                </a:lnTo>
                <a:lnTo>
                  <a:pt x="6002973" y="157915"/>
                </a:lnTo>
                <a:lnTo>
                  <a:pt x="6025822" y="195158"/>
                </a:lnTo>
                <a:lnTo>
                  <a:pt x="6044201" y="235128"/>
                </a:lnTo>
                <a:lnTo>
                  <a:pt x="6057760" y="277478"/>
                </a:lnTo>
                <a:lnTo>
                  <a:pt x="6066151" y="321860"/>
                </a:lnTo>
                <a:lnTo>
                  <a:pt x="6069025" y="367924"/>
                </a:lnTo>
                <a:lnTo>
                  <a:pt x="6069025" y="2544226"/>
                </a:lnTo>
                <a:lnTo>
                  <a:pt x="6066151" y="2590290"/>
                </a:lnTo>
                <a:lnTo>
                  <a:pt x="6057760" y="2634671"/>
                </a:lnTo>
                <a:lnTo>
                  <a:pt x="6044201" y="2677021"/>
                </a:lnTo>
                <a:lnTo>
                  <a:pt x="6025822" y="2716992"/>
                </a:lnTo>
                <a:lnTo>
                  <a:pt x="6002973" y="2754234"/>
                </a:lnTo>
                <a:lnTo>
                  <a:pt x="5976002" y="2788400"/>
                </a:lnTo>
                <a:lnTo>
                  <a:pt x="5945258" y="2819141"/>
                </a:lnTo>
                <a:lnTo>
                  <a:pt x="5911089" y="2846109"/>
                </a:lnTo>
                <a:lnTo>
                  <a:pt x="5873843" y="2868954"/>
                </a:lnTo>
                <a:lnTo>
                  <a:pt x="5833870" y="2887330"/>
                </a:lnTo>
                <a:lnTo>
                  <a:pt x="5791518" y="2900887"/>
                </a:lnTo>
                <a:lnTo>
                  <a:pt x="5747135" y="2909276"/>
                </a:lnTo>
                <a:lnTo>
                  <a:pt x="5741236" y="2909644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3368" y="3954413"/>
            <a:ext cx="4794250" cy="1985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50" b="1" spc="-204" dirty="0">
                <a:solidFill>
                  <a:srgbClr val="181818"/>
                </a:solidFill>
                <a:latin typeface="Verdana"/>
                <a:cs typeface="Verdana"/>
              </a:rPr>
              <a:t>Distributed</a:t>
            </a:r>
            <a:r>
              <a:rPr sz="2050" b="1" spc="-24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50" b="1" spc="-204" dirty="0">
                <a:solidFill>
                  <a:srgbClr val="181818"/>
                </a:solidFill>
                <a:latin typeface="Verdana"/>
                <a:cs typeface="Verdana"/>
              </a:rPr>
              <a:t>Storage:</a:t>
            </a:r>
            <a:endParaRPr sz="2050">
              <a:latin typeface="Verdana"/>
              <a:cs typeface="Verdana"/>
            </a:endParaRPr>
          </a:p>
          <a:p>
            <a:pPr marL="12700" marR="5080">
              <a:lnSpc>
                <a:spcPct val="115700"/>
              </a:lnSpc>
              <a:spcBef>
                <a:spcPts val="1130"/>
              </a:spcBef>
            </a:pPr>
            <a:r>
              <a:rPr sz="1700" spc="-35" dirty="0">
                <a:solidFill>
                  <a:srgbClr val="181818"/>
                </a:solidFill>
                <a:latin typeface="Verdana"/>
                <a:cs typeface="Verdana"/>
              </a:rPr>
              <a:t>HDFS </a:t>
            </a:r>
            <a:r>
              <a:rPr sz="1700" spc="-55" dirty="0">
                <a:solidFill>
                  <a:srgbClr val="181818"/>
                </a:solidFill>
                <a:latin typeface="Verdana"/>
                <a:cs typeface="Verdana"/>
              </a:rPr>
              <a:t>is </a:t>
            </a:r>
            <a:r>
              <a:rPr sz="1700" spc="-65" dirty="0">
                <a:solidFill>
                  <a:srgbClr val="181818"/>
                </a:solidFill>
                <a:latin typeface="Verdana"/>
                <a:cs typeface="Verdana"/>
              </a:rPr>
              <a:t>designed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700" spc="-80" dirty="0">
                <a:solidFill>
                  <a:srgbClr val="181818"/>
                </a:solidFill>
                <a:latin typeface="Verdana"/>
                <a:cs typeface="Verdana"/>
              </a:rPr>
              <a:t>store </a:t>
            </a:r>
            <a:r>
              <a:rPr sz="1700" spc="-45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1700" spc="-65" dirty="0">
                <a:solidFill>
                  <a:srgbClr val="181818"/>
                </a:solidFill>
                <a:latin typeface="Verdana"/>
                <a:cs typeface="Verdana"/>
              </a:rPr>
              <a:t>manage </a:t>
            </a:r>
            <a:r>
              <a:rPr sz="1700" spc="-60" dirty="0">
                <a:solidFill>
                  <a:srgbClr val="181818"/>
                </a:solidFill>
                <a:latin typeface="Verdana"/>
                <a:cs typeface="Verdana"/>
              </a:rPr>
              <a:t>large  </a:t>
            </a:r>
            <a:r>
              <a:rPr sz="1700" spc="-50" dirty="0">
                <a:solidFill>
                  <a:srgbClr val="181818"/>
                </a:solidFill>
                <a:latin typeface="Verdana"/>
                <a:cs typeface="Verdana"/>
              </a:rPr>
              <a:t>datasets </a:t>
            </a:r>
            <a:r>
              <a:rPr sz="1700" spc="-55" dirty="0">
                <a:solidFill>
                  <a:srgbClr val="181818"/>
                </a:solidFill>
                <a:latin typeface="Verdana"/>
                <a:cs typeface="Verdana"/>
              </a:rPr>
              <a:t>across </a:t>
            </a:r>
            <a:r>
              <a:rPr sz="1700" dirty="0">
                <a:solidFill>
                  <a:srgbClr val="181818"/>
                </a:solidFill>
                <a:latin typeface="Verdana"/>
                <a:cs typeface="Verdana"/>
              </a:rPr>
              <a:t>a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distributed network </a:t>
            </a:r>
            <a:r>
              <a:rPr sz="1700" spc="-45" dirty="0">
                <a:solidFill>
                  <a:srgbClr val="181818"/>
                </a:solidFill>
                <a:latin typeface="Verdana"/>
                <a:cs typeface="Verdana"/>
              </a:rPr>
              <a:t>of  </a:t>
            </a:r>
            <a:r>
              <a:rPr sz="1700" spc="-90" dirty="0">
                <a:solidFill>
                  <a:srgbClr val="181818"/>
                </a:solidFill>
                <a:latin typeface="Verdana"/>
                <a:cs typeface="Verdana"/>
              </a:rPr>
              <a:t>commodity</a:t>
            </a:r>
            <a:r>
              <a:rPr sz="1700" spc="-16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65" dirty="0">
                <a:solidFill>
                  <a:srgbClr val="181818"/>
                </a:solidFill>
                <a:latin typeface="Verdana"/>
                <a:cs typeface="Verdana"/>
              </a:rPr>
              <a:t>hardware.</a:t>
            </a:r>
            <a:r>
              <a:rPr sz="1700" spc="-16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55" dirty="0">
                <a:solidFill>
                  <a:srgbClr val="181818"/>
                </a:solidFill>
                <a:latin typeface="Verdana"/>
                <a:cs typeface="Verdana"/>
              </a:rPr>
              <a:t>This</a:t>
            </a:r>
            <a:r>
              <a:rPr sz="1700" spc="-16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181818"/>
                </a:solidFill>
                <a:latin typeface="Verdana"/>
                <a:cs typeface="Verdana"/>
              </a:rPr>
              <a:t>allows</a:t>
            </a:r>
            <a:r>
              <a:rPr sz="1700" spc="-15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85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700" spc="-16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75" dirty="0">
                <a:solidFill>
                  <a:srgbClr val="181818"/>
                </a:solidFill>
                <a:latin typeface="Verdana"/>
                <a:cs typeface="Verdana"/>
              </a:rPr>
              <a:t>algorithm 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700" spc="-65" dirty="0">
                <a:solidFill>
                  <a:srgbClr val="181818"/>
                </a:solidFill>
                <a:latin typeface="Verdana"/>
                <a:cs typeface="Verdana"/>
              </a:rPr>
              <a:t>process </a:t>
            </a:r>
            <a:r>
              <a:rPr sz="1700" spc="-60" dirty="0">
                <a:solidFill>
                  <a:srgbClr val="181818"/>
                </a:solidFill>
                <a:latin typeface="Verdana"/>
                <a:cs typeface="Verdana"/>
              </a:rPr>
              <a:t>large </a:t>
            </a:r>
            <a:r>
              <a:rPr sz="1700" spc="-90" dirty="0">
                <a:solidFill>
                  <a:srgbClr val="181818"/>
                </a:solidFill>
                <a:latin typeface="Verdana"/>
                <a:cs typeface="Verdana"/>
              </a:rPr>
              <a:t>volumes </a:t>
            </a:r>
            <a:r>
              <a:rPr sz="1700" spc="-45" dirty="0">
                <a:solidFill>
                  <a:srgbClr val="181818"/>
                </a:solidFill>
                <a:latin typeface="Verdana"/>
                <a:cs typeface="Verdana"/>
              </a:rPr>
              <a:t>of </a:t>
            </a:r>
            <a:r>
              <a:rPr sz="1700" spc="-30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700" spc="-55" dirty="0">
                <a:solidFill>
                  <a:srgbClr val="181818"/>
                </a:solidFill>
                <a:latin typeface="Verdana"/>
                <a:cs typeface="Verdana"/>
              </a:rPr>
              <a:t>without </a:t>
            </a:r>
            <a:r>
              <a:rPr sz="1700" spc="-85" dirty="0">
                <a:solidFill>
                  <a:srgbClr val="181818"/>
                </a:solidFill>
                <a:latin typeface="Verdana"/>
                <a:cs typeface="Verdana"/>
              </a:rPr>
              <a:t>the  </a:t>
            </a:r>
            <a:r>
              <a:rPr sz="1700" spc="-75" dirty="0">
                <a:solidFill>
                  <a:srgbClr val="181818"/>
                </a:solidFill>
                <a:latin typeface="Verdana"/>
                <a:cs typeface="Verdana"/>
              </a:rPr>
              <a:t>need </a:t>
            </a:r>
            <a:r>
              <a:rPr sz="1700" spc="-70" dirty="0">
                <a:solidFill>
                  <a:srgbClr val="181818"/>
                </a:solidFill>
                <a:latin typeface="Verdana"/>
                <a:cs typeface="Verdana"/>
              </a:rPr>
              <a:t>for </a:t>
            </a:r>
            <a:r>
              <a:rPr sz="1700" spc="-80" dirty="0">
                <a:solidFill>
                  <a:srgbClr val="181818"/>
                </a:solidFill>
                <a:latin typeface="Verdana"/>
                <a:cs typeface="Verdana"/>
              </a:rPr>
              <a:t>expensive</a:t>
            </a:r>
            <a:r>
              <a:rPr sz="1700" spc="-33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700" spc="-65" dirty="0">
                <a:solidFill>
                  <a:srgbClr val="181818"/>
                </a:solidFill>
                <a:latin typeface="Verdana"/>
                <a:cs typeface="Verdana"/>
              </a:rPr>
              <a:t>hardware.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68" y="7246233"/>
            <a:ext cx="4983480" cy="240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60" dirty="0">
                <a:solidFill>
                  <a:srgbClr val="181818"/>
                </a:solidFill>
                <a:latin typeface="Verdana"/>
                <a:cs typeface="Verdana"/>
              </a:rPr>
              <a:t>Data</a:t>
            </a:r>
            <a:r>
              <a:rPr sz="2200" b="1" spc="-2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b="1" spc="-235" dirty="0">
                <a:solidFill>
                  <a:srgbClr val="181818"/>
                </a:solidFill>
                <a:latin typeface="Verdana"/>
                <a:cs typeface="Verdana"/>
              </a:rPr>
              <a:t>Locality: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  <a:spcBef>
                <a:spcPts val="1185"/>
              </a:spcBef>
            </a:pPr>
            <a:r>
              <a:rPr sz="1800" spc="-45" dirty="0">
                <a:solidFill>
                  <a:srgbClr val="181818"/>
                </a:solidFill>
                <a:latin typeface="Verdana"/>
                <a:cs typeface="Verdana"/>
              </a:rPr>
              <a:t>HDFS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stores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in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181818"/>
                </a:solidFill>
                <a:latin typeface="Verdana"/>
                <a:cs typeface="Verdana"/>
              </a:rPr>
              <a:t>way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that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optimizes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locality.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This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means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that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when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processing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using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130" dirty="0">
                <a:solidFill>
                  <a:srgbClr val="181818"/>
                </a:solidFill>
                <a:latin typeface="Verdana"/>
                <a:cs typeface="Verdana"/>
              </a:rPr>
              <a:t>Index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String </a:t>
            </a:r>
            <a:r>
              <a:rPr sz="1800" spc="-100" dirty="0">
                <a:solidFill>
                  <a:srgbClr val="181818"/>
                </a:solidFill>
                <a:latin typeface="Verdana"/>
                <a:cs typeface="Verdana"/>
              </a:rPr>
              <a:t>algorithm,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is 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processed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on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same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node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where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it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is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181818"/>
                </a:solidFill>
                <a:latin typeface="Verdana"/>
                <a:cs typeface="Verdana"/>
              </a:rPr>
              <a:t>stored. 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This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reduces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network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traffic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improves 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overall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100" dirty="0">
                <a:solidFill>
                  <a:srgbClr val="181818"/>
                </a:solidFill>
                <a:latin typeface="Verdana"/>
                <a:cs typeface="Verdana"/>
              </a:rPr>
              <a:t>performance.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3286" y="3745750"/>
            <a:ext cx="6069330" cy="6169025"/>
          </a:xfrm>
          <a:custGeom>
            <a:avLst/>
            <a:gdLst/>
            <a:ahLst/>
            <a:cxnLst/>
            <a:rect l="l" t="t" r="r" b="b"/>
            <a:pathLst>
              <a:path w="6069330" h="6169025">
                <a:moveTo>
                  <a:pt x="6068987" y="3626701"/>
                </a:moveTo>
                <a:lnTo>
                  <a:pt x="6066117" y="3580638"/>
                </a:lnTo>
                <a:lnTo>
                  <a:pt x="6057722" y="3536264"/>
                </a:lnTo>
                <a:lnTo>
                  <a:pt x="6044171" y="3493909"/>
                </a:lnTo>
                <a:lnTo>
                  <a:pt x="6025794" y="3453942"/>
                </a:lnTo>
                <a:lnTo>
                  <a:pt x="6002947" y="3416706"/>
                </a:lnTo>
                <a:lnTo>
                  <a:pt x="5975985" y="3382530"/>
                </a:lnTo>
                <a:lnTo>
                  <a:pt x="5945238" y="3351796"/>
                </a:lnTo>
                <a:lnTo>
                  <a:pt x="5911075" y="3324822"/>
                </a:lnTo>
                <a:lnTo>
                  <a:pt x="5873839" y="3301974"/>
                </a:lnTo>
                <a:lnTo>
                  <a:pt x="5833859" y="3283597"/>
                </a:lnTo>
                <a:lnTo>
                  <a:pt x="5791517" y="3270034"/>
                </a:lnTo>
                <a:lnTo>
                  <a:pt x="5747131" y="3261652"/>
                </a:lnTo>
                <a:lnTo>
                  <a:pt x="5701068" y="3258769"/>
                </a:lnTo>
                <a:lnTo>
                  <a:pt x="367919" y="3258769"/>
                </a:lnTo>
                <a:lnTo>
                  <a:pt x="321856" y="3261652"/>
                </a:lnTo>
                <a:lnTo>
                  <a:pt x="277482" y="3270034"/>
                </a:lnTo>
                <a:lnTo>
                  <a:pt x="235140" y="3283597"/>
                </a:lnTo>
                <a:lnTo>
                  <a:pt x="195173" y="3301974"/>
                </a:lnTo>
                <a:lnTo>
                  <a:pt x="157924" y="3324822"/>
                </a:lnTo>
                <a:lnTo>
                  <a:pt x="123761" y="3351796"/>
                </a:lnTo>
                <a:lnTo>
                  <a:pt x="93014" y="3382530"/>
                </a:lnTo>
                <a:lnTo>
                  <a:pt x="66040" y="3416706"/>
                </a:lnTo>
                <a:lnTo>
                  <a:pt x="43192" y="3453942"/>
                </a:lnTo>
                <a:lnTo>
                  <a:pt x="24815" y="3493909"/>
                </a:lnTo>
                <a:lnTo>
                  <a:pt x="11264" y="3536264"/>
                </a:lnTo>
                <a:lnTo>
                  <a:pt x="2870" y="3580638"/>
                </a:lnTo>
                <a:lnTo>
                  <a:pt x="0" y="3626701"/>
                </a:lnTo>
                <a:lnTo>
                  <a:pt x="0" y="5802998"/>
                </a:lnTo>
                <a:lnTo>
                  <a:pt x="2870" y="5849061"/>
                </a:lnTo>
                <a:lnTo>
                  <a:pt x="11264" y="5893447"/>
                </a:lnTo>
                <a:lnTo>
                  <a:pt x="24815" y="5935789"/>
                </a:lnTo>
                <a:lnTo>
                  <a:pt x="43192" y="5975769"/>
                </a:lnTo>
                <a:lnTo>
                  <a:pt x="66040" y="6013005"/>
                </a:lnTo>
                <a:lnTo>
                  <a:pt x="93014" y="6047168"/>
                </a:lnTo>
                <a:lnTo>
                  <a:pt x="123761" y="6077915"/>
                </a:lnTo>
                <a:lnTo>
                  <a:pt x="157924" y="6104877"/>
                </a:lnTo>
                <a:lnTo>
                  <a:pt x="195173" y="6127724"/>
                </a:lnTo>
                <a:lnTo>
                  <a:pt x="235140" y="6146101"/>
                </a:lnTo>
                <a:lnTo>
                  <a:pt x="277482" y="6159665"/>
                </a:lnTo>
                <a:lnTo>
                  <a:pt x="321856" y="6168047"/>
                </a:lnTo>
                <a:lnTo>
                  <a:pt x="327761" y="6168415"/>
                </a:lnTo>
                <a:lnTo>
                  <a:pt x="5741225" y="6168415"/>
                </a:lnTo>
                <a:lnTo>
                  <a:pt x="5791517" y="6159665"/>
                </a:lnTo>
                <a:lnTo>
                  <a:pt x="5833859" y="6146101"/>
                </a:lnTo>
                <a:lnTo>
                  <a:pt x="5873839" y="6127724"/>
                </a:lnTo>
                <a:lnTo>
                  <a:pt x="5911075" y="6104877"/>
                </a:lnTo>
                <a:lnTo>
                  <a:pt x="5945238" y="6077915"/>
                </a:lnTo>
                <a:lnTo>
                  <a:pt x="5975985" y="6047168"/>
                </a:lnTo>
                <a:lnTo>
                  <a:pt x="6002947" y="6013005"/>
                </a:lnTo>
                <a:lnTo>
                  <a:pt x="6025794" y="5975769"/>
                </a:lnTo>
                <a:lnTo>
                  <a:pt x="6044171" y="5935789"/>
                </a:lnTo>
                <a:lnTo>
                  <a:pt x="6057722" y="5893447"/>
                </a:lnTo>
                <a:lnTo>
                  <a:pt x="6066117" y="5849061"/>
                </a:lnTo>
                <a:lnTo>
                  <a:pt x="6068987" y="5802998"/>
                </a:lnTo>
                <a:lnTo>
                  <a:pt x="6068987" y="3626701"/>
                </a:lnTo>
                <a:close/>
              </a:path>
              <a:path w="6069330" h="6169025">
                <a:moveTo>
                  <a:pt x="6068987" y="367931"/>
                </a:moveTo>
                <a:lnTo>
                  <a:pt x="6066117" y="321868"/>
                </a:lnTo>
                <a:lnTo>
                  <a:pt x="6057722" y="277482"/>
                </a:lnTo>
                <a:lnTo>
                  <a:pt x="6044171" y="235127"/>
                </a:lnTo>
                <a:lnTo>
                  <a:pt x="6025794" y="195160"/>
                </a:lnTo>
                <a:lnTo>
                  <a:pt x="6002947" y="157924"/>
                </a:lnTo>
                <a:lnTo>
                  <a:pt x="5975985" y="123748"/>
                </a:lnTo>
                <a:lnTo>
                  <a:pt x="5945238" y="93014"/>
                </a:lnTo>
                <a:lnTo>
                  <a:pt x="5911075" y="66040"/>
                </a:lnTo>
                <a:lnTo>
                  <a:pt x="5873839" y="43205"/>
                </a:lnTo>
                <a:lnTo>
                  <a:pt x="5833859" y="24828"/>
                </a:lnTo>
                <a:lnTo>
                  <a:pt x="5791517" y="11264"/>
                </a:lnTo>
                <a:lnTo>
                  <a:pt x="5747131" y="2882"/>
                </a:lnTo>
                <a:lnTo>
                  <a:pt x="5701068" y="0"/>
                </a:lnTo>
                <a:lnTo>
                  <a:pt x="367919" y="0"/>
                </a:lnTo>
                <a:lnTo>
                  <a:pt x="321856" y="2882"/>
                </a:lnTo>
                <a:lnTo>
                  <a:pt x="277482" y="11264"/>
                </a:lnTo>
                <a:lnTo>
                  <a:pt x="235140" y="24828"/>
                </a:lnTo>
                <a:lnTo>
                  <a:pt x="195173" y="43205"/>
                </a:lnTo>
                <a:lnTo>
                  <a:pt x="157924" y="66040"/>
                </a:lnTo>
                <a:lnTo>
                  <a:pt x="123761" y="93014"/>
                </a:lnTo>
                <a:lnTo>
                  <a:pt x="93014" y="123748"/>
                </a:lnTo>
                <a:lnTo>
                  <a:pt x="66040" y="157924"/>
                </a:lnTo>
                <a:lnTo>
                  <a:pt x="43192" y="195160"/>
                </a:lnTo>
                <a:lnTo>
                  <a:pt x="24815" y="235127"/>
                </a:lnTo>
                <a:lnTo>
                  <a:pt x="11264" y="277482"/>
                </a:lnTo>
                <a:lnTo>
                  <a:pt x="2870" y="321868"/>
                </a:lnTo>
                <a:lnTo>
                  <a:pt x="0" y="367931"/>
                </a:lnTo>
                <a:lnTo>
                  <a:pt x="0" y="2544229"/>
                </a:lnTo>
                <a:lnTo>
                  <a:pt x="2870" y="2590292"/>
                </a:lnTo>
                <a:lnTo>
                  <a:pt x="11264" y="2634678"/>
                </a:lnTo>
                <a:lnTo>
                  <a:pt x="24815" y="2677020"/>
                </a:lnTo>
                <a:lnTo>
                  <a:pt x="43192" y="2717000"/>
                </a:lnTo>
                <a:lnTo>
                  <a:pt x="66040" y="2754236"/>
                </a:lnTo>
                <a:lnTo>
                  <a:pt x="93014" y="2788399"/>
                </a:lnTo>
                <a:lnTo>
                  <a:pt x="123761" y="2819146"/>
                </a:lnTo>
                <a:lnTo>
                  <a:pt x="157924" y="2846108"/>
                </a:lnTo>
                <a:lnTo>
                  <a:pt x="195173" y="2868955"/>
                </a:lnTo>
                <a:lnTo>
                  <a:pt x="235140" y="2887332"/>
                </a:lnTo>
                <a:lnTo>
                  <a:pt x="277482" y="2900896"/>
                </a:lnTo>
                <a:lnTo>
                  <a:pt x="321856" y="2909278"/>
                </a:lnTo>
                <a:lnTo>
                  <a:pt x="327761" y="2909646"/>
                </a:lnTo>
                <a:lnTo>
                  <a:pt x="5741238" y="2909646"/>
                </a:lnTo>
                <a:lnTo>
                  <a:pt x="5791517" y="2900896"/>
                </a:lnTo>
                <a:lnTo>
                  <a:pt x="5833859" y="2887332"/>
                </a:lnTo>
                <a:lnTo>
                  <a:pt x="5873839" y="2868955"/>
                </a:lnTo>
                <a:lnTo>
                  <a:pt x="5911075" y="2846108"/>
                </a:lnTo>
                <a:lnTo>
                  <a:pt x="5945238" y="2819146"/>
                </a:lnTo>
                <a:lnTo>
                  <a:pt x="5975985" y="2788399"/>
                </a:lnTo>
                <a:lnTo>
                  <a:pt x="6002947" y="2754236"/>
                </a:lnTo>
                <a:lnTo>
                  <a:pt x="6025794" y="2717000"/>
                </a:lnTo>
                <a:lnTo>
                  <a:pt x="6044171" y="2677020"/>
                </a:lnTo>
                <a:lnTo>
                  <a:pt x="6057722" y="2634678"/>
                </a:lnTo>
                <a:lnTo>
                  <a:pt x="6066117" y="2590292"/>
                </a:lnTo>
                <a:lnTo>
                  <a:pt x="6068987" y="2544229"/>
                </a:lnTo>
                <a:lnTo>
                  <a:pt x="6068987" y="367931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7000" y="4087317"/>
            <a:ext cx="4815840" cy="2093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10" dirty="0">
                <a:solidFill>
                  <a:srgbClr val="181818"/>
                </a:solidFill>
                <a:latin typeface="Verdana"/>
                <a:cs typeface="Verdana"/>
              </a:rPr>
              <a:t>Fault</a:t>
            </a:r>
            <a:r>
              <a:rPr sz="2200" b="1" spc="-2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200" b="1" spc="-260" dirty="0">
                <a:solidFill>
                  <a:srgbClr val="181818"/>
                </a:solidFill>
                <a:latin typeface="Verdana"/>
                <a:cs typeface="Verdana"/>
              </a:rPr>
              <a:t>Tolerance: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5300"/>
              </a:lnSpc>
              <a:spcBef>
                <a:spcPts val="1185"/>
              </a:spcBef>
            </a:pPr>
            <a:r>
              <a:rPr sz="1800" spc="-45" dirty="0">
                <a:solidFill>
                  <a:srgbClr val="181818"/>
                </a:solidFill>
                <a:latin typeface="Verdana"/>
                <a:cs typeface="Verdana"/>
              </a:rPr>
              <a:t>HDFS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provides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fault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tolerance by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replicating 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across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multiple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nodes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in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105" dirty="0">
                <a:solidFill>
                  <a:srgbClr val="181818"/>
                </a:solidFill>
                <a:latin typeface="Verdana"/>
                <a:cs typeface="Verdana"/>
              </a:rPr>
              <a:t>cluster. 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If </a:t>
            </a:r>
            <a:r>
              <a:rPr sz="1800" spc="-5" dirty="0">
                <a:solidFill>
                  <a:srgbClr val="181818"/>
                </a:solidFill>
                <a:latin typeface="Verdana"/>
                <a:cs typeface="Verdana"/>
              </a:rPr>
              <a:t>a 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node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fails,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181818"/>
                </a:solidFill>
                <a:latin typeface="Verdana"/>
                <a:cs typeface="Verdana"/>
              </a:rPr>
              <a:t>data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can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still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be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accessed</a:t>
            </a:r>
            <a:r>
              <a:rPr sz="1800" spc="-1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100" dirty="0">
                <a:solidFill>
                  <a:srgbClr val="181818"/>
                </a:solidFill>
                <a:latin typeface="Verdana"/>
                <a:cs typeface="Verdana"/>
              </a:rPr>
              <a:t>from 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other </a:t>
            </a:r>
            <a:r>
              <a:rPr sz="1800" spc="-100" dirty="0">
                <a:solidFill>
                  <a:srgbClr val="181818"/>
                </a:solidFill>
                <a:latin typeface="Verdana"/>
                <a:cs typeface="Verdana"/>
              </a:rPr>
              <a:t>nodes,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ensuring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that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algorithm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can  </a:t>
            </a:r>
            <a:r>
              <a:rPr sz="1800" spc="-85" dirty="0">
                <a:solidFill>
                  <a:srgbClr val="181818"/>
                </a:solidFill>
                <a:latin typeface="Verdana"/>
                <a:cs typeface="Verdana"/>
              </a:rPr>
              <a:t>continue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running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without</a:t>
            </a:r>
            <a:r>
              <a:rPr sz="1800" spc="-32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interruption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7000" y="7409515"/>
            <a:ext cx="4906010" cy="208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20" dirty="0">
                <a:solidFill>
                  <a:srgbClr val="181818"/>
                </a:solidFill>
                <a:latin typeface="Verdana"/>
                <a:cs typeface="Verdana"/>
              </a:rPr>
              <a:t>Scalability: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1195"/>
              </a:spcBef>
            </a:pPr>
            <a:r>
              <a:rPr sz="1800" spc="-40" dirty="0">
                <a:solidFill>
                  <a:srgbClr val="181818"/>
                </a:solidFill>
                <a:latin typeface="Verdana"/>
                <a:cs typeface="Verdana"/>
              </a:rPr>
              <a:t>HDFS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is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designed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be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highly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scalable,  </a:t>
            </a:r>
            <a:r>
              <a:rPr sz="1800" spc="-40" dirty="0">
                <a:solidFill>
                  <a:srgbClr val="181818"/>
                </a:solidFill>
                <a:latin typeface="Verdana"/>
                <a:cs typeface="Verdana"/>
              </a:rPr>
              <a:t>allowing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for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easy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scaling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by </a:t>
            </a:r>
            <a:r>
              <a:rPr sz="1800" spc="-45" dirty="0">
                <a:solidFill>
                  <a:srgbClr val="181818"/>
                </a:solidFill>
                <a:latin typeface="Verdana"/>
                <a:cs typeface="Verdana"/>
              </a:rPr>
              <a:t>adding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or 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removing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181818"/>
                </a:solidFill>
                <a:latin typeface="Verdana"/>
                <a:cs typeface="Verdana"/>
              </a:rPr>
              <a:t>nodes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181818"/>
                </a:solidFill>
                <a:latin typeface="Verdana"/>
                <a:cs typeface="Verdana"/>
              </a:rPr>
              <a:t>from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cluster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181818"/>
                </a:solidFill>
                <a:latin typeface="Verdana"/>
                <a:cs typeface="Verdana"/>
              </a:rPr>
              <a:t>as</a:t>
            </a:r>
            <a:r>
              <a:rPr sz="1800" spc="-1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necessary.  </a:t>
            </a:r>
            <a:r>
              <a:rPr sz="1800" spc="-60" dirty="0">
                <a:solidFill>
                  <a:srgbClr val="181818"/>
                </a:solidFill>
                <a:latin typeface="Verdana"/>
                <a:cs typeface="Verdana"/>
              </a:rPr>
              <a:t>This </a:t>
            </a:r>
            <a:r>
              <a:rPr sz="1800" spc="-25" dirty="0">
                <a:solidFill>
                  <a:srgbClr val="181818"/>
                </a:solidFill>
                <a:latin typeface="Verdana"/>
                <a:cs typeface="Verdana"/>
              </a:rPr>
              <a:t>allows </a:t>
            </a:r>
            <a:r>
              <a:rPr sz="1800" spc="-9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181818"/>
                </a:solidFill>
                <a:latin typeface="Verdana"/>
                <a:cs typeface="Verdana"/>
              </a:rPr>
              <a:t>algorithm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800" spc="-65" dirty="0">
                <a:solidFill>
                  <a:srgbClr val="181818"/>
                </a:solidFill>
                <a:latin typeface="Verdana"/>
                <a:cs typeface="Verdana"/>
              </a:rPr>
              <a:t>handle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larger  </a:t>
            </a:r>
            <a:r>
              <a:rPr sz="1800" spc="-50" dirty="0">
                <a:solidFill>
                  <a:srgbClr val="181818"/>
                </a:solidFill>
                <a:latin typeface="Verdana"/>
                <a:cs typeface="Verdana"/>
              </a:rPr>
              <a:t>datasets </a:t>
            </a:r>
            <a:r>
              <a:rPr sz="1800" spc="-25" dirty="0">
                <a:solidFill>
                  <a:srgbClr val="181818"/>
                </a:solidFill>
                <a:latin typeface="Verdana"/>
                <a:cs typeface="Verdana"/>
              </a:rPr>
              <a:t>as</a:t>
            </a:r>
            <a:r>
              <a:rPr sz="1800" spc="-28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181818"/>
                </a:solidFill>
                <a:latin typeface="Verdana"/>
                <a:cs typeface="Verdana"/>
              </a:rPr>
              <a:t>needed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31511" y="3745748"/>
            <a:ext cx="4918710" cy="6167120"/>
          </a:xfrm>
          <a:custGeom>
            <a:avLst/>
            <a:gdLst/>
            <a:ahLst/>
            <a:cxnLst/>
            <a:rect l="l" t="t" r="r" b="b"/>
            <a:pathLst>
              <a:path w="4918709" h="6167120">
                <a:moveTo>
                  <a:pt x="4607366" y="6166569"/>
                </a:moveTo>
                <a:lnTo>
                  <a:pt x="314050" y="6166569"/>
                </a:lnTo>
                <a:lnTo>
                  <a:pt x="277478" y="6159656"/>
                </a:lnTo>
                <a:lnTo>
                  <a:pt x="235128" y="6146099"/>
                </a:lnTo>
                <a:lnTo>
                  <a:pt x="195158" y="6127724"/>
                </a:lnTo>
                <a:lnTo>
                  <a:pt x="157915" y="6104878"/>
                </a:lnTo>
                <a:lnTo>
                  <a:pt x="123750" y="6077910"/>
                </a:lnTo>
                <a:lnTo>
                  <a:pt x="93009" y="6047169"/>
                </a:lnTo>
                <a:lnTo>
                  <a:pt x="66041" y="6013004"/>
                </a:lnTo>
                <a:lnTo>
                  <a:pt x="43195" y="5975761"/>
                </a:lnTo>
                <a:lnTo>
                  <a:pt x="24820" y="5935791"/>
                </a:lnTo>
                <a:lnTo>
                  <a:pt x="11263" y="5893441"/>
                </a:lnTo>
                <a:lnTo>
                  <a:pt x="2873" y="5849059"/>
                </a:lnTo>
                <a:lnTo>
                  <a:pt x="0" y="5802995"/>
                </a:lnTo>
                <a:lnTo>
                  <a:pt x="0" y="367924"/>
                </a:lnTo>
                <a:lnTo>
                  <a:pt x="2873" y="321860"/>
                </a:lnTo>
                <a:lnTo>
                  <a:pt x="11263" y="277478"/>
                </a:lnTo>
                <a:lnTo>
                  <a:pt x="24820" y="235128"/>
                </a:lnTo>
                <a:lnTo>
                  <a:pt x="43195" y="195158"/>
                </a:lnTo>
                <a:lnTo>
                  <a:pt x="66041" y="157915"/>
                </a:lnTo>
                <a:lnTo>
                  <a:pt x="93009" y="123749"/>
                </a:lnTo>
                <a:lnTo>
                  <a:pt x="123750" y="93009"/>
                </a:lnTo>
                <a:lnTo>
                  <a:pt x="157915" y="66041"/>
                </a:lnTo>
                <a:lnTo>
                  <a:pt x="195158" y="43195"/>
                </a:lnTo>
                <a:lnTo>
                  <a:pt x="235128" y="24820"/>
                </a:lnTo>
                <a:lnTo>
                  <a:pt x="277478" y="11263"/>
                </a:lnTo>
                <a:lnTo>
                  <a:pt x="321860" y="2873"/>
                </a:lnTo>
                <a:lnTo>
                  <a:pt x="367922" y="0"/>
                </a:lnTo>
                <a:lnTo>
                  <a:pt x="4553500" y="0"/>
                </a:lnTo>
                <a:lnTo>
                  <a:pt x="4599556" y="2873"/>
                </a:lnTo>
                <a:lnTo>
                  <a:pt x="4643933" y="11263"/>
                </a:lnTo>
                <a:lnTo>
                  <a:pt x="4686281" y="24820"/>
                </a:lnTo>
                <a:lnTo>
                  <a:pt x="4726251" y="43195"/>
                </a:lnTo>
                <a:lnTo>
                  <a:pt x="4763493" y="66041"/>
                </a:lnTo>
                <a:lnTo>
                  <a:pt x="4797660" y="93009"/>
                </a:lnTo>
                <a:lnTo>
                  <a:pt x="4828403" y="123749"/>
                </a:lnTo>
                <a:lnTo>
                  <a:pt x="4855373" y="157915"/>
                </a:lnTo>
                <a:lnTo>
                  <a:pt x="4878221" y="195158"/>
                </a:lnTo>
                <a:lnTo>
                  <a:pt x="4896598" y="235128"/>
                </a:lnTo>
                <a:lnTo>
                  <a:pt x="4910157" y="277478"/>
                </a:lnTo>
                <a:lnTo>
                  <a:pt x="4918237" y="320214"/>
                </a:lnTo>
                <a:lnTo>
                  <a:pt x="4918237" y="5850705"/>
                </a:lnTo>
                <a:lnTo>
                  <a:pt x="4910157" y="5893441"/>
                </a:lnTo>
                <a:lnTo>
                  <a:pt x="4896598" y="5935791"/>
                </a:lnTo>
                <a:lnTo>
                  <a:pt x="4878221" y="5975761"/>
                </a:lnTo>
                <a:lnTo>
                  <a:pt x="4855373" y="6013004"/>
                </a:lnTo>
                <a:lnTo>
                  <a:pt x="4828403" y="6047169"/>
                </a:lnTo>
                <a:lnTo>
                  <a:pt x="4797660" y="6077910"/>
                </a:lnTo>
                <a:lnTo>
                  <a:pt x="4763493" y="6104878"/>
                </a:lnTo>
                <a:lnTo>
                  <a:pt x="4726251" y="6127724"/>
                </a:lnTo>
                <a:lnTo>
                  <a:pt x="4686281" y="6146099"/>
                </a:lnTo>
                <a:lnTo>
                  <a:pt x="4643933" y="6159656"/>
                </a:lnTo>
                <a:lnTo>
                  <a:pt x="4607366" y="6166569"/>
                </a:lnTo>
                <a:close/>
              </a:path>
            </a:pathLst>
          </a:custGeom>
          <a:solidFill>
            <a:srgbClr val="E2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707840" y="4982819"/>
            <a:ext cx="3562985" cy="384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40" dirty="0">
                <a:solidFill>
                  <a:srgbClr val="181818"/>
                </a:solidFill>
                <a:latin typeface="Verdana"/>
                <a:cs typeface="Verdana"/>
              </a:rPr>
              <a:t>Cost-effective: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195"/>
              </a:spcBef>
            </a:pPr>
            <a:r>
              <a:rPr sz="1900" spc="-40" dirty="0">
                <a:solidFill>
                  <a:srgbClr val="181818"/>
                </a:solidFill>
                <a:latin typeface="Verdana"/>
                <a:cs typeface="Verdana"/>
              </a:rPr>
              <a:t>HDFS </a:t>
            </a:r>
            <a:r>
              <a:rPr sz="1900" spc="-60" dirty="0">
                <a:solidFill>
                  <a:srgbClr val="181818"/>
                </a:solidFill>
                <a:latin typeface="Verdana"/>
                <a:cs typeface="Verdana"/>
              </a:rPr>
              <a:t>is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an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open-source 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framework </a:t>
            </a:r>
            <a:r>
              <a:rPr sz="1900" spc="-65" dirty="0">
                <a:solidFill>
                  <a:srgbClr val="181818"/>
                </a:solidFill>
                <a:latin typeface="Verdana"/>
                <a:cs typeface="Verdana"/>
              </a:rPr>
              <a:t>that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runs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on 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commodity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hardware,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making</a:t>
            </a:r>
            <a:r>
              <a:rPr sz="1900" spc="-39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80" dirty="0">
                <a:solidFill>
                  <a:srgbClr val="181818"/>
                </a:solidFill>
                <a:latin typeface="Verdana"/>
                <a:cs typeface="Verdana"/>
              </a:rPr>
              <a:t>it  </a:t>
            </a:r>
            <a:r>
              <a:rPr sz="1900" spc="-5" dirty="0">
                <a:solidFill>
                  <a:srgbClr val="181818"/>
                </a:solidFill>
                <a:latin typeface="Verdana"/>
                <a:cs typeface="Verdana"/>
              </a:rPr>
              <a:t>a </a:t>
            </a:r>
            <a:r>
              <a:rPr sz="1900" spc="-70" dirty="0">
                <a:solidFill>
                  <a:srgbClr val="181818"/>
                </a:solidFill>
                <a:latin typeface="Verdana"/>
                <a:cs typeface="Verdana"/>
              </a:rPr>
              <a:t>cost-effective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solution for  storing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1900" spc="-70" dirty="0">
                <a:solidFill>
                  <a:srgbClr val="181818"/>
                </a:solidFill>
                <a:latin typeface="Verdana"/>
                <a:cs typeface="Verdana"/>
              </a:rPr>
              <a:t>processing large 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datasets. </a:t>
            </a:r>
            <a:r>
              <a:rPr sz="1900" spc="-60" dirty="0">
                <a:solidFill>
                  <a:srgbClr val="181818"/>
                </a:solidFill>
                <a:latin typeface="Verdana"/>
                <a:cs typeface="Verdana"/>
              </a:rPr>
              <a:t>This </a:t>
            </a:r>
            <a:r>
              <a:rPr sz="1900" spc="-30" dirty="0">
                <a:solidFill>
                  <a:srgbClr val="181818"/>
                </a:solidFill>
                <a:latin typeface="Verdana"/>
                <a:cs typeface="Verdana"/>
              </a:rPr>
              <a:t>allows  </a:t>
            </a:r>
            <a:r>
              <a:rPr sz="1900" spc="-60" dirty="0">
                <a:solidFill>
                  <a:srgbClr val="181818"/>
                </a:solidFill>
                <a:latin typeface="Verdana"/>
                <a:cs typeface="Verdana"/>
              </a:rPr>
              <a:t>organizations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to </a:t>
            </a:r>
            <a:r>
              <a:rPr sz="1900" spc="-70" dirty="0">
                <a:solidFill>
                  <a:srgbClr val="181818"/>
                </a:solidFill>
                <a:latin typeface="Verdana"/>
                <a:cs typeface="Verdana"/>
              </a:rPr>
              <a:t>process large  </a:t>
            </a:r>
            <a:r>
              <a:rPr sz="1900" spc="-100" dirty="0">
                <a:solidFill>
                  <a:srgbClr val="181818"/>
                </a:solidFill>
                <a:latin typeface="Verdana"/>
                <a:cs typeface="Verdana"/>
              </a:rPr>
              <a:t>volumes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of </a:t>
            </a:r>
            <a:r>
              <a:rPr sz="1900" spc="-35" dirty="0">
                <a:solidFill>
                  <a:srgbClr val="181818"/>
                </a:solidFill>
                <a:latin typeface="Verdana"/>
                <a:cs typeface="Verdana"/>
              </a:rPr>
              <a:t>data </a:t>
            </a:r>
            <a:r>
              <a:rPr sz="1900" spc="-60" dirty="0">
                <a:solidFill>
                  <a:srgbClr val="181818"/>
                </a:solidFill>
                <a:latin typeface="Verdana"/>
                <a:cs typeface="Verdana"/>
              </a:rPr>
              <a:t>without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the  </a:t>
            </a:r>
            <a:r>
              <a:rPr sz="1900" spc="-85" dirty="0">
                <a:solidFill>
                  <a:srgbClr val="181818"/>
                </a:solidFill>
                <a:latin typeface="Verdana"/>
                <a:cs typeface="Verdana"/>
              </a:rPr>
              <a:t>need </a:t>
            </a:r>
            <a:r>
              <a:rPr sz="1900" spc="-75" dirty="0">
                <a:solidFill>
                  <a:srgbClr val="181818"/>
                </a:solidFill>
                <a:latin typeface="Verdana"/>
                <a:cs typeface="Verdana"/>
              </a:rPr>
              <a:t>for </a:t>
            </a:r>
            <a:r>
              <a:rPr sz="1900" spc="-90" dirty="0">
                <a:solidFill>
                  <a:srgbClr val="181818"/>
                </a:solidFill>
                <a:latin typeface="Verdana"/>
                <a:cs typeface="Verdana"/>
              </a:rPr>
              <a:t>expensive </a:t>
            </a:r>
            <a:r>
              <a:rPr sz="1900" spc="-50" dirty="0">
                <a:solidFill>
                  <a:srgbClr val="181818"/>
                </a:solidFill>
                <a:latin typeface="Verdana"/>
                <a:cs typeface="Verdana"/>
              </a:rPr>
              <a:t>hardware</a:t>
            </a:r>
            <a:r>
              <a:rPr sz="1900" spc="-4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or  </a:t>
            </a:r>
            <a:r>
              <a:rPr sz="1900" spc="-45" dirty="0">
                <a:solidFill>
                  <a:srgbClr val="181818"/>
                </a:solidFill>
                <a:latin typeface="Verdana"/>
                <a:cs typeface="Verdana"/>
              </a:rPr>
              <a:t>software</a:t>
            </a:r>
            <a:r>
              <a:rPr sz="19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900" spc="-95" dirty="0">
                <a:solidFill>
                  <a:srgbClr val="181818"/>
                </a:solidFill>
                <a:latin typeface="Verdana"/>
                <a:cs typeface="Verdana"/>
              </a:rPr>
              <a:t>licenses.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675499"/>
            <a:ext cx="16751935" cy="1780539"/>
          </a:xfrm>
          <a:custGeom>
            <a:avLst/>
            <a:gdLst/>
            <a:ahLst/>
            <a:cxnLst/>
            <a:rect l="l" t="t" r="r" b="b"/>
            <a:pathLst>
              <a:path w="16751935" h="1780539">
                <a:moveTo>
                  <a:pt x="420293" y="1560639"/>
                </a:moveTo>
                <a:lnTo>
                  <a:pt x="0" y="1560639"/>
                </a:lnTo>
                <a:lnTo>
                  <a:pt x="0" y="1780019"/>
                </a:lnTo>
                <a:lnTo>
                  <a:pt x="420293" y="1780019"/>
                </a:lnTo>
                <a:lnTo>
                  <a:pt x="420293" y="1560639"/>
                </a:lnTo>
                <a:close/>
              </a:path>
              <a:path w="16751935" h="1780539">
                <a:moveTo>
                  <a:pt x="643267" y="670966"/>
                </a:moveTo>
                <a:lnTo>
                  <a:pt x="420293" y="670966"/>
                </a:lnTo>
                <a:lnTo>
                  <a:pt x="420293" y="449008"/>
                </a:lnTo>
                <a:lnTo>
                  <a:pt x="197319" y="449008"/>
                </a:lnTo>
                <a:lnTo>
                  <a:pt x="197319" y="670966"/>
                </a:lnTo>
                <a:lnTo>
                  <a:pt x="197319" y="893838"/>
                </a:lnTo>
                <a:lnTo>
                  <a:pt x="0" y="893838"/>
                </a:lnTo>
                <a:lnTo>
                  <a:pt x="0" y="1115974"/>
                </a:lnTo>
                <a:lnTo>
                  <a:pt x="197319" y="1115974"/>
                </a:lnTo>
                <a:lnTo>
                  <a:pt x="197319" y="894207"/>
                </a:lnTo>
                <a:lnTo>
                  <a:pt x="420293" y="894207"/>
                </a:lnTo>
                <a:lnTo>
                  <a:pt x="420293" y="1116164"/>
                </a:lnTo>
                <a:lnTo>
                  <a:pt x="643267" y="1116164"/>
                </a:lnTo>
                <a:lnTo>
                  <a:pt x="643267" y="894207"/>
                </a:lnTo>
                <a:lnTo>
                  <a:pt x="643267" y="670966"/>
                </a:lnTo>
                <a:close/>
              </a:path>
              <a:path w="16751935" h="1780539">
                <a:moveTo>
                  <a:pt x="849033" y="1556296"/>
                </a:moveTo>
                <a:lnTo>
                  <a:pt x="643267" y="1556296"/>
                </a:lnTo>
                <a:lnTo>
                  <a:pt x="643267" y="1338135"/>
                </a:lnTo>
                <a:lnTo>
                  <a:pt x="420293" y="1338135"/>
                </a:lnTo>
                <a:lnTo>
                  <a:pt x="420293" y="1556296"/>
                </a:lnTo>
                <a:lnTo>
                  <a:pt x="420293" y="1560093"/>
                </a:lnTo>
                <a:lnTo>
                  <a:pt x="626059" y="1560093"/>
                </a:lnTo>
                <a:lnTo>
                  <a:pt x="626059" y="1778254"/>
                </a:lnTo>
                <a:lnTo>
                  <a:pt x="849033" y="1778254"/>
                </a:lnTo>
                <a:lnTo>
                  <a:pt x="849033" y="1560093"/>
                </a:lnTo>
                <a:lnTo>
                  <a:pt x="849033" y="1556296"/>
                </a:lnTo>
                <a:close/>
              </a:path>
              <a:path w="16751935" h="1780539">
                <a:moveTo>
                  <a:pt x="1740801" y="1112367"/>
                </a:moveTo>
                <a:lnTo>
                  <a:pt x="1517827" y="1112367"/>
                </a:lnTo>
                <a:lnTo>
                  <a:pt x="1517827" y="889127"/>
                </a:lnTo>
                <a:lnTo>
                  <a:pt x="1294853" y="889127"/>
                </a:lnTo>
                <a:lnTo>
                  <a:pt x="1294853" y="889368"/>
                </a:lnTo>
                <a:lnTo>
                  <a:pt x="1294853" y="1112367"/>
                </a:lnTo>
                <a:lnTo>
                  <a:pt x="1071880" y="1112367"/>
                </a:lnTo>
                <a:lnTo>
                  <a:pt x="1071880" y="889368"/>
                </a:lnTo>
                <a:lnTo>
                  <a:pt x="1294853" y="889368"/>
                </a:lnTo>
                <a:lnTo>
                  <a:pt x="1294853" y="889127"/>
                </a:lnTo>
                <a:lnTo>
                  <a:pt x="1294853" y="667105"/>
                </a:lnTo>
                <a:lnTo>
                  <a:pt x="1071880" y="667105"/>
                </a:lnTo>
                <a:lnTo>
                  <a:pt x="1071880" y="889127"/>
                </a:lnTo>
                <a:lnTo>
                  <a:pt x="849033" y="889127"/>
                </a:lnTo>
                <a:lnTo>
                  <a:pt x="849033" y="1112367"/>
                </a:lnTo>
                <a:lnTo>
                  <a:pt x="849033" y="1334325"/>
                </a:lnTo>
                <a:lnTo>
                  <a:pt x="1517827" y="1334325"/>
                </a:lnTo>
                <a:lnTo>
                  <a:pt x="1517827" y="1556296"/>
                </a:lnTo>
                <a:lnTo>
                  <a:pt x="1740801" y="1556296"/>
                </a:lnTo>
                <a:lnTo>
                  <a:pt x="1740801" y="1334325"/>
                </a:lnTo>
                <a:lnTo>
                  <a:pt x="1740801" y="1112367"/>
                </a:lnTo>
                <a:close/>
              </a:path>
              <a:path w="16751935" h="1780539">
                <a:moveTo>
                  <a:pt x="16751783" y="1778609"/>
                </a:moveTo>
                <a:lnTo>
                  <a:pt x="15355685" y="292"/>
                </a:lnTo>
                <a:lnTo>
                  <a:pt x="3075952" y="292"/>
                </a:lnTo>
                <a:lnTo>
                  <a:pt x="3075952" y="444830"/>
                </a:lnTo>
                <a:lnTo>
                  <a:pt x="3075952" y="889368"/>
                </a:lnTo>
                <a:lnTo>
                  <a:pt x="3075952" y="1334046"/>
                </a:lnTo>
                <a:lnTo>
                  <a:pt x="3075952" y="1556346"/>
                </a:lnTo>
                <a:lnTo>
                  <a:pt x="2855391" y="1556346"/>
                </a:lnTo>
                <a:lnTo>
                  <a:pt x="2855391" y="1334046"/>
                </a:lnTo>
                <a:lnTo>
                  <a:pt x="3075952" y="1334046"/>
                </a:lnTo>
                <a:lnTo>
                  <a:pt x="3075952" y="889368"/>
                </a:lnTo>
                <a:lnTo>
                  <a:pt x="2855391" y="889368"/>
                </a:lnTo>
                <a:lnTo>
                  <a:pt x="2855391" y="1111770"/>
                </a:lnTo>
                <a:lnTo>
                  <a:pt x="2632557" y="1111770"/>
                </a:lnTo>
                <a:lnTo>
                  <a:pt x="2632557" y="1334046"/>
                </a:lnTo>
                <a:lnTo>
                  <a:pt x="2632557" y="1556346"/>
                </a:lnTo>
                <a:lnTo>
                  <a:pt x="2409583" y="1556346"/>
                </a:lnTo>
                <a:lnTo>
                  <a:pt x="2409583" y="1334046"/>
                </a:lnTo>
                <a:lnTo>
                  <a:pt x="2632557" y="1334046"/>
                </a:lnTo>
                <a:lnTo>
                  <a:pt x="2632557" y="1111770"/>
                </a:lnTo>
                <a:lnTo>
                  <a:pt x="2409583" y="1111770"/>
                </a:lnTo>
                <a:lnTo>
                  <a:pt x="2409583" y="889368"/>
                </a:lnTo>
                <a:lnTo>
                  <a:pt x="2855391" y="889368"/>
                </a:lnTo>
                <a:lnTo>
                  <a:pt x="2855391" y="444830"/>
                </a:lnTo>
                <a:lnTo>
                  <a:pt x="3075952" y="444830"/>
                </a:lnTo>
                <a:lnTo>
                  <a:pt x="3075952" y="292"/>
                </a:lnTo>
                <a:lnTo>
                  <a:pt x="2632557" y="292"/>
                </a:lnTo>
                <a:lnTo>
                  <a:pt x="2632557" y="444830"/>
                </a:lnTo>
                <a:lnTo>
                  <a:pt x="2409583" y="444830"/>
                </a:lnTo>
                <a:lnTo>
                  <a:pt x="2409583" y="292"/>
                </a:lnTo>
                <a:lnTo>
                  <a:pt x="1963635" y="292"/>
                </a:lnTo>
                <a:lnTo>
                  <a:pt x="1963635" y="222567"/>
                </a:lnTo>
                <a:lnTo>
                  <a:pt x="1740789" y="222567"/>
                </a:lnTo>
                <a:lnTo>
                  <a:pt x="1740789" y="292"/>
                </a:lnTo>
                <a:lnTo>
                  <a:pt x="1294853" y="292"/>
                </a:lnTo>
                <a:lnTo>
                  <a:pt x="1294853" y="222567"/>
                </a:lnTo>
                <a:lnTo>
                  <a:pt x="1294853" y="222694"/>
                </a:lnTo>
                <a:lnTo>
                  <a:pt x="1517827" y="222694"/>
                </a:lnTo>
                <a:lnTo>
                  <a:pt x="1517827" y="444830"/>
                </a:lnTo>
                <a:lnTo>
                  <a:pt x="1294853" y="444830"/>
                </a:lnTo>
                <a:lnTo>
                  <a:pt x="1294853" y="223240"/>
                </a:lnTo>
                <a:lnTo>
                  <a:pt x="1071880" y="223240"/>
                </a:lnTo>
                <a:lnTo>
                  <a:pt x="1071880" y="0"/>
                </a:lnTo>
                <a:lnTo>
                  <a:pt x="849033" y="0"/>
                </a:lnTo>
                <a:lnTo>
                  <a:pt x="849033" y="223240"/>
                </a:lnTo>
                <a:lnTo>
                  <a:pt x="626059" y="223240"/>
                </a:lnTo>
                <a:lnTo>
                  <a:pt x="626059" y="445198"/>
                </a:lnTo>
                <a:lnTo>
                  <a:pt x="626059" y="449008"/>
                </a:lnTo>
                <a:lnTo>
                  <a:pt x="626059" y="667169"/>
                </a:lnTo>
                <a:lnTo>
                  <a:pt x="866241" y="667169"/>
                </a:lnTo>
                <a:lnTo>
                  <a:pt x="866241" y="449008"/>
                </a:lnTo>
                <a:lnTo>
                  <a:pt x="849033" y="449008"/>
                </a:lnTo>
                <a:lnTo>
                  <a:pt x="849033" y="445198"/>
                </a:lnTo>
                <a:lnTo>
                  <a:pt x="1294853" y="445198"/>
                </a:lnTo>
                <a:lnTo>
                  <a:pt x="1294853" y="667105"/>
                </a:lnTo>
                <a:lnTo>
                  <a:pt x="1740789" y="667105"/>
                </a:lnTo>
                <a:lnTo>
                  <a:pt x="1740789" y="444830"/>
                </a:lnTo>
                <a:lnTo>
                  <a:pt x="1963635" y="444830"/>
                </a:lnTo>
                <a:lnTo>
                  <a:pt x="1963635" y="667105"/>
                </a:lnTo>
                <a:lnTo>
                  <a:pt x="2186609" y="667105"/>
                </a:lnTo>
                <a:lnTo>
                  <a:pt x="2186609" y="889368"/>
                </a:lnTo>
                <a:lnTo>
                  <a:pt x="1963635" y="889368"/>
                </a:lnTo>
                <a:lnTo>
                  <a:pt x="1963635" y="667105"/>
                </a:lnTo>
                <a:lnTo>
                  <a:pt x="1740789" y="667105"/>
                </a:lnTo>
                <a:lnTo>
                  <a:pt x="1740789" y="1111770"/>
                </a:lnTo>
                <a:lnTo>
                  <a:pt x="1963635" y="1111770"/>
                </a:lnTo>
                <a:lnTo>
                  <a:pt x="1963635" y="1334046"/>
                </a:lnTo>
                <a:lnTo>
                  <a:pt x="1963635" y="1556346"/>
                </a:lnTo>
                <a:lnTo>
                  <a:pt x="1963635" y="1778609"/>
                </a:lnTo>
                <a:lnTo>
                  <a:pt x="16751783" y="1778609"/>
                </a:lnTo>
                <a:close/>
              </a:path>
            </a:pathLst>
          </a:custGeom>
          <a:solidFill>
            <a:srgbClr val="314E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50215" marR="5080" indent="157480">
              <a:lnSpc>
                <a:spcPts val="5920"/>
              </a:lnSpc>
              <a:spcBef>
                <a:spcPts val="725"/>
              </a:spcBef>
            </a:pPr>
            <a:r>
              <a:rPr spc="-360" dirty="0"/>
              <a:t>BENEFIT </a:t>
            </a:r>
            <a:r>
              <a:rPr spc="-240" dirty="0"/>
              <a:t>OF</a:t>
            </a:r>
            <a:r>
              <a:rPr spc="-1440" dirty="0"/>
              <a:t> </a:t>
            </a:r>
            <a:r>
              <a:rPr spc="-300" dirty="0"/>
              <a:t>HDFS </a:t>
            </a:r>
            <a:r>
              <a:rPr spc="-280" dirty="0"/>
              <a:t>CLUSTER </a:t>
            </a:r>
            <a:r>
              <a:rPr spc="-265" dirty="0"/>
              <a:t>FOR  </a:t>
            </a:r>
            <a:r>
              <a:rPr spc="-415" dirty="0"/>
              <a:t>INDEX </a:t>
            </a:r>
            <a:r>
              <a:rPr spc="-305" dirty="0"/>
              <a:t>TO </a:t>
            </a:r>
            <a:r>
              <a:rPr spc="-490" dirty="0"/>
              <a:t>STRING</a:t>
            </a:r>
            <a:r>
              <a:rPr spc="-1060" dirty="0"/>
              <a:t> </a:t>
            </a:r>
            <a:r>
              <a:rPr spc="-380" dirty="0"/>
              <a:t>ALGORITHM</a:t>
            </a:r>
          </a:p>
        </p:txBody>
      </p:sp>
      <p:sp>
        <p:nvSpPr>
          <p:cNvPr id="13" name="object 13"/>
          <p:cNvSpPr/>
          <p:nvPr/>
        </p:nvSpPr>
        <p:spPr>
          <a:xfrm>
            <a:off x="11582400" y="7409515"/>
            <a:ext cx="6705598" cy="2877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8884" y="5372100"/>
            <a:ext cx="1913884" cy="491488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2222</Words>
  <Application>Microsoft Office PowerPoint</Application>
  <PresentationFormat>Custom</PresentationFormat>
  <Paragraphs>153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Verdana</vt:lpstr>
      <vt:lpstr>Office Theme</vt:lpstr>
      <vt:lpstr>IIIT  DHARWAD</vt:lpstr>
      <vt:lpstr>HADOOP</vt:lpstr>
      <vt:lpstr>STEP 3 Download and Extract Hadoop: Download the  Hadoop distribution that you have chosen and  extract it to a directory of your choice.</vt:lpstr>
      <vt:lpstr>HDFS</vt:lpstr>
      <vt:lpstr>APACHE SPARK</vt:lpstr>
      <vt:lpstr>SPARK  INSTALLATION</vt:lpstr>
      <vt:lpstr>AN OVERVIEW OF HOW SPARK ALGORITHMS CAN BE EXECUTED ON  AN HDFS CLUSTER:</vt:lpstr>
      <vt:lpstr>INDEX TO STRING ALGORITHM</vt:lpstr>
      <vt:lpstr>BENEFIT OF HDFS CLUSTER FOR  INDEX TO STRING ALGORITHM</vt:lpstr>
      <vt:lpstr>HOW HDFS ENABLES DISTRIBUTED COMPUTING FOR THE INDEX TO  STRING ALGORITHM</vt:lpstr>
      <vt:lpstr>STEP 3</vt:lpstr>
      <vt:lpstr>BENEFITS OF THE INDEX TO  STRING ALGORITHM</vt:lpstr>
      <vt:lpstr>INDEX TO STRING ALGORITHM  ON LETTER FREQUENCY  DATASET</vt:lpstr>
      <vt:lpstr>DATASET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and Cloud Computing</dc:title>
  <dc:creator>Aaryan Kumar</dc:creator>
  <cp:keywords>DAFiXdDv5PU,BAE6HXckSms</cp:keywords>
  <cp:lastModifiedBy>Mayank Shah</cp:lastModifiedBy>
  <cp:revision>1</cp:revision>
  <dcterms:created xsi:type="dcterms:W3CDTF">2023-05-10T09:46:16Z</dcterms:created>
  <dcterms:modified xsi:type="dcterms:W3CDTF">2023-05-10T10:07:58Z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2023-05-10T00:00:00Z</vt:filetime>
  </property>
</Properties>
</file>